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37"/>
  </p:notesMasterIdLst>
  <p:handoutMasterIdLst>
    <p:handoutMasterId r:id="rId138"/>
  </p:handoutMasterIdLst>
  <p:sldIdLst>
    <p:sldId id="256" r:id="rId2"/>
    <p:sldId id="257" r:id="rId3"/>
    <p:sldId id="639" r:id="rId4"/>
    <p:sldId id="464" r:id="rId5"/>
    <p:sldId id="471" r:id="rId6"/>
    <p:sldId id="506" r:id="rId7"/>
    <p:sldId id="508" r:id="rId8"/>
    <p:sldId id="509" r:id="rId9"/>
    <p:sldId id="510" r:id="rId10"/>
    <p:sldId id="511" r:id="rId11"/>
    <p:sldId id="512" r:id="rId12"/>
    <p:sldId id="679" r:id="rId13"/>
    <p:sldId id="708" r:id="rId14"/>
    <p:sldId id="513" r:id="rId15"/>
    <p:sldId id="472" r:id="rId16"/>
    <p:sldId id="473" r:id="rId17"/>
    <p:sldId id="585" r:id="rId18"/>
    <p:sldId id="584" r:id="rId19"/>
    <p:sldId id="475" r:id="rId20"/>
    <p:sldId id="476" r:id="rId21"/>
    <p:sldId id="563" r:id="rId22"/>
    <p:sldId id="684" r:id="rId23"/>
    <p:sldId id="654" r:id="rId24"/>
    <p:sldId id="685" r:id="rId25"/>
    <p:sldId id="655" r:id="rId26"/>
    <p:sldId id="421" r:id="rId27"/>
    <p:sldId id="478" r:id="rId28"/>
    <p:sldId id="454" r:id="rId29"/>
    <p:sldId id="682" r:id="rId30"/>
    <p:sldId id="688" r:id="rId31"/>
    <p:sldId id="482" r:id="rId32"/>
    <p:sldId id="714" r:id="rId33"/>
    <p:sldId id="687" r:id="rId34"/>
    <p:sldId id="713" r:id="rId35"/>
    <p:sldId id="706" r:id="rId36"/>
    <p:sldId id="707" r:id="rId37"/>
    <p:sldId id="487" r:id="rId38"/>
    <p:sldId id="657" r:id="rId39"/>
    <p:sldId id="659" r:id="rId40"/>
    <p:sldId id="660" r:id="rId41"/>
    <p:sldId id="712" r:id="rId42"/>
    <p:sldId id="661" r:id="rId43"/>
    <p:sldId id="663" r:id="rId44"/>
    <p:sldId id="689" r:id="rId45"/>
    <p:sldId id="662" r:id="rId46"/>
    <p:sldId id="664" r:id="rId47"/>
    <p:sldId id="690" r:id="rId48"/>
    <p:sldId id="691" r:id="rId49"/>
    <p:sldId id="667" r:id="rId50"/>
    <p:sldId id="668" r:id="rId51"/>
    <p:sldId id="669" r:id="rId52"/>
    <p:sldId id="670" r:id="rId53"/>
    <p:sldId id="671" r:id="rId54"/>
    <p:sldId id="672" r:id="rId55"/>
    <p:sldId id="673" r:id="rId56"/>
    <p:sldId id="674" r:id="rId57"/>
    <p:sldId id="675" r:id="rId58"/>
    <p:sldId id="681" r:id="rId59"/>
    <p:sldId id="567" r:id="rId60"/>
    <p:sldId id="676" r:id="rId61"/>
    <p:sldId id="694" r:id="rId62"/>
    <p:sldId id="565" r:id="rId63"/>
    <p:sldId id="589" r:id="rId64"/>
    <p:sldId id="297" r:id="rId65"/>
    <p:sldId id="710" r:id="rId66"/>
    <p:sldId id="298" r:id="rId67"/>
    <p:sldId id="642" r:id="rId68"/>
    <p:sldId id="703" r:id="rId69"/>
    <p:sldId id="592" r:id="rId70"/>
    <p:sldId id="637" r:id="rId71"/>
    <p:sldId id="590" r:id="rId72"/>
    <p:sldId id="594" r:id="rId73"/>
    <p:sldId id="643" r:id="rId74"/>
    <p:sldId id="299" r:id="rId75"/>
    <p:sldId id="300" r:id="rId76"/>
    <p:sldId id="636" r:id="rId77"/>
    <p:sldId id="302" r:id="rId78"/>
    <p:sldId id="301" r:id="rId79"/>
    <p:sldId id="709" r:id="rId80"/>
    <p:sldId id="704" r:id="rId81"/>
    <p:sldId id="303" r:id="rId82"/>
    <p:sldId id="678" r:id="rId83"/>
    <p:sldId id="705" r:id="rId84"/>
    <p:sldId id="304" r:id="rId85"/>
    <p:sldId id="305" r:id="rId86"/>
    <p:sldId id="595" r:id="rId87"/>
    <p:sldId id="696" r:id="rId88"/>
    <p:sldId id="697" r:id="rId89"/>
    <p:sldId id="698" r:id="rId90"/>
    <p:sldId id="580" r:id="rId91"/>
    <p:sldId id="376" r:id="rId92"/>
    <p:sldId id="604" r:id="rId93"/>
    <p:sldId id="701" r:id="rId94"/>
    <p:sldId id="521" r:id="rId95"/>
    <p:sldId id="518" r:id="rId96"/>
    <p:sldId id="519" r:id="rId97"/>
    <p:sldId id="520" r:id="rId98"/>
    <p:sldId id="528" r:id="rId99"/>
    <p:sldId id="522" r:id="rId100"/>
    <p:sldId id="523" r:id="rId101"/>
    <p:sldId id="569" r:id="rId102"/>
    <p:sldId id="570" r:id="rId103"/>
    <p:sldId id="572" r:id="rId104"/>
    <p:sldId id="525" r:id="rId105"/>
    <p:sldId id="526" r:id="rId106"/>
    <p:sldId id="573" r:id="rId107"/>
    <p:sldId id="574" r:id="rId108"/>
    <p:sldId id="576" r:id="rId109"/>
    <p:sldId id="527" r:id="rId110"/>
    <p:sldId id="529" r:id="rId111"/>
    <p:sldId id="530" r:id="rId112"/>
    <p:sldId id="531" r:id="rId113"/>
    <p:sldId id="532" r:id="rId114"/>
    <p:sldId id="533" r:id="rId115"/>
    <p:sldId id="534" r:id="rId116"/>
    <p:sldId id="535" r:id="rId117"/>
    <p:sldId id="536" r:id="rId118"/>
    <p:sldId id="537" r:id="rId119"/>
    <p:sldId id="538" r:id="rId120"/>
    <p:sldId id="539" r:id="rId121"/>
    <p:sldId id="540" r:id="rId122"/>
    <p:sldId id="541" r:id="rId123"/>
    <p:sldId id="542" r:id="rId124"/>
    <p:sldId id="543" r:id="rId125"/>
    <p:sldId id="544" r:id="rId126"/>
    <p:sldId id="545" r:id="rId127"/>
    <p:sldId id="546" r:id="rId128"/>
    <p:sldId id="547" r:id="rId129"/>
    <p:sldId id="548" r:id="rId130"/>
    <p:sldId id="549" r:id="rId131"/>
    <p:sldId id="550" r:id="rId132"/>
    <p:sldId id="551" r:id="rId133"/>
    <p:sldId id="552" r:id="rId134"/>
    <p:sldId id="553" r:id="rId135"/>
    <p:sldId id="554" r:id="rId1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33CC33"/>
    <a:srgbClr val="D62ACA"/>
    <a:srgbClr val="04E900"/>
    <a:srgbClr val="D4D4D4"/>
    <a:srgbClr val="DE51D4"/>
    <a:srgbClr val="CE9178"/>
    <a:srgbClr val="66A24C"/>
    <a:srgbClr val="6AA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8923" autoAdjust="0"/>
  </p:normalViewPr>
  <p:slideViewPr>
    <p:cSldViewPr snapToGrid="0">
      <p:cViewPr varScale="1">
        <p:scale>
          <a:sx n="87" d="100"/>
          <a:sy n="87" d="100"/>
        </p:scale>
        <p:origin x="163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61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00CAD-0502-4DF8-A1FD-BEAAAC5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FA844D-4676-405F-AA3B-4D9D9098E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20359-A8C4-466D-A537-2ECDC4E14191}" type="datetimeFigureOut">
              <a:rPr lang="zh-TW" altLang="en-US" smtClean="0"/>
              <a:t>2021/11/24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0DF454-E913-4001-8E45-4B8AE85E9C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9821B8-B0D3-4068-853F-A68C3F43C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0A82A-69B7-4EDD-B5ED-5951A63AE9DC}" type="slidenum">
              <a:rPr lang="zh-TW" altLang="en-US" sz="2000" smtClean="0"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1101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1BA7-9C24-4F7C-9E69-518983EF3D29}" type="datetimeFigureOut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F8E2-2303-4E56-9393-F9363CCA5A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447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08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349009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58754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7206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5898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9836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7481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540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5415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8102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587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90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6754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694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222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2170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1838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3421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8086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7419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2975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5804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45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9642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1988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8319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8739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5134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519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0330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2609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799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5878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02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20620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8860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2950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8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0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接下來要來了解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是如何提取圖像中的特徵，首先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中的數值是隨機產生的，輸入圖像中的像素會與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中的每一格數值進行卷積運算，就是將輸入圖像與</a:t>
                </a:r>
                <a:r>
                  <a:rPr lang="en-US" altLang="zh-TW" dirty="0" smtClean="0"/>
                  <a:t>kernel</a:t>
                </a:r>
                <a:r>
                  <a:rPr lang="zh-TW" altLang="en-US" dirty="0" smtClean="0"/>
                  <a:t>中的數值相乘後再相加，以圖中藍色框為例，</a:t>
                </a:r>
                <a:r>
                  <a:rPr lang="en-US" altLang="zh-TW" sz="1200" i="0" dirty="0" smtClean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+ 1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0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+ 0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TW" sz="1200" i="0" dirty="0">
                    <a:solidFill>
                      <a:srgbClr val="292929"/>
                    </a:solidFill>
                    <a:latin typeface="Cambria Math" panose="02040503050406030204" pitchFamily="18" charset="0"/>
                  </a:rPr>
                  <a:t>1 =0</a:t>
                </a:r>
                <a:r>
                  <a:rPr lang="zh-TW" altLang="en-US" sz="1200" dirty="0" smtClean="0"/>
                  <a:t>，一整張圖的像素皆計算完畢後則會輸出一張</a:t>
                </a:r>
                <a:r>
                  <a:rPr lang="en-US" altLang="zh-TW" sz="1200" dirty="0" smtClean="0"/>
                  <a:t>feature map</a:t>
                </a:r>
                <a:r>
                  <a:rPr lang="zh-TW" altLang="en-US" sz="1200" dirty="0" smtClean="0"/>
                  <a:t>，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67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964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354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15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5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9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484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99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60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28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40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601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2928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5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94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447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306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/>
              <a:t>Ctrl + Shift + V </a:t>
            </a:r>
            <a:r>
              <a:rPr lang="en-US" altLang="zh-TW" dirty="0"/>
              <a:t>to paste the texts to Colab.</a:t>
            </a:r>
          </a:p>
        </p:txBody>
      </p:sp>
    </p:spTree>
    <p:extLst>
      <p:ext uri="{BB962C8B-B14F-4D97-AF65-F5344CB8AC3E}">
        <p14:creationId xmlns:p14="http://schemas.microsoft.com/office/powerpoint/2010/main" val="194717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1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5550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6140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548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7688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02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859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7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10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9488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5778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977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0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091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182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598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439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219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66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186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8209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907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378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206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047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9096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6336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4891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5513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5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5742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69777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10437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9539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84146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20502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082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97981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843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46593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125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2867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00874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98361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934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894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51582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0939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8419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7225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9504223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734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0159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94358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5441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10680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8924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9007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642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4878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3563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96196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408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256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35868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3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5022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5037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983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926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419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9455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5975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93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C507-E9AA-4420-B4A8-22B684DAA583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0F7-10DE-4BCA-9C45-75351726BFBE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EF8E-AD8A-4474-ABAF-B293FFBA759D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035941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467226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800100" indent="-342900">
              <a:buFont typeface="Arial" panose="020B0604020202020204" pitchFamily="34" charset="0"/>
              <a:buChar char="•"/>
              <a:defRPr sz="2800"/>
            </a:lvl2pPr>
            <a:lvl3pPr marL="1257300" indent="-342900">
              <a:buFont typeface="Arial" panose="020B0604020202020204" pitchFamily="34" charset="0"/>
              <a:buChar char="•"/>
              <a:defRPr sz="24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DB77-6204-47EE-9170-7D575F603468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806A3D-947B-4634-B8C5-97BBB0747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5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B60-4EC5-46EC-97D5-1AB7EE27900F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B2A1-2443-4C2F-9074-3A452E763502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4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DE92-89F2-44D6-947C-7EF362480922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59C4-27ED-431C-9E9A-190AA7D0ECDD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DFBE-C96F-4E3D-B245-4CA72AACDFCE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32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AA59-D9D6-40A5-8FE6-E77C589CDDD5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51AC-6BFD-43E9-A2E2-35BA18675CC3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5555555555555555555555555555555555555555555555555555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1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B9DB77-6204-47EE-9170-7D575F603468}" type="datetime1">
              <a:rPr lang="zh-TW" altLang="en-US" smtClean="0"/>
              <a:t>2021/11/24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/>
              <a:t>5555555555555555555555555555555555555555555555555555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9449" y="6356350"/>
            <a:ext cx="865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419F-909D-442D-A7FC-67A1D9C630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webp"/><Relationship Id="rId4" Type="http://schemas.openxmlformats.org/officeDocument/2006/relationships/image" Target="../media/image20.webp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examples/tree/master/fast_neural_styl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examples.git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106368073/Style-Transfer/raw/main/style_transfer.zi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1420317"/>
            <a:ext cx="12192000" cy="2525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8800" b="1" dirty="0">
                <a:latin typeface="+mn-lt"/>
              </a:rPr>
              <a:t>Deep Learning for Artwork Style Transfer</a:t>
            </a:r>
          </a:p>
        </p:txBody>
      </p:sp>
      <p:sp>
        <p:nvSpPr>
          <p:cNvPr id="2" name="矩形 1"/>
          <p:cNvSpPr/>
          <p:nvPr/>
        </p:nvSpPr>
        <p:spPr>
          <a:xfrm>
            <a:off x="2816898" y="4484555"/>
            <a:ext cx="6558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Speaker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ea typeface="標楷體" panose="03000509000000000000" pitchFamily="65" charset="-120"/>
              </a:rPr>
              <a:t>Yun-</a:t>
            </a:r>
            <a:r>
              <a:rPr lang="en-US" altLang="zh-TW" sz="3600" dirty="0" err="1">
                <a:ea typeface="標楷體" panose="03000509000000000000" pitchFamily="65" charset="-120"/>
              </a:rPr>
              <a:t>Heng</a:t>
            </a:r>
            <a:r>
              <a:rPr lang="en-US" altLang="zh-TW" sz="3600" dirty="0"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ea typeface="標楷體" panose="03000509000000000000" pitchFamily="65" charset="-120"/>
              </a:rPr>
              <a:t>Tsui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崔耘珩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381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ai.stanford.edu/~syyeung/cvweb/Pictures1/colorpix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08" y="1938969"/>
            <a:ext cx="7712404" cy="43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(Cont'd)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F259BD-E90D-431C-8DBD-48AAD8CB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RGB Images use 3 values, [R,G,B] to represent a pixel.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</p:spTree>
    <p:extLst>
      <p:ext uri="{BB962C8B-B14F-4D97-AF65-F5344CB8AC3E}">
        <p14:creationId xmlns:p14="http://schemas.microsoft.com/office/powerpoint/2010/main" val="31679441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0" y="2647322"/>
          <a:ext cx="12192000" cy="472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5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checkpoints/vgg_16_2016_08_28.tar.gz –C checkpoints/</a:t>
                      </a:r>
                      <a:endParaRPr lang="en-US" altLang="zh-TW" sz="25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0" y="2173278"/>
            <a:ext cx="553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VGG16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0" y="4139214"/>
          <a:ext cx="121920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!tar zxvf checkpoints/</a:t>
                      </a:r>
                      <a:r>
                        <a:rPr lang="nb-NO" altLang="zh-TW" sz="26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Inception_v3_224.tgz</a:t>
                      </a:r>
                      <a:r>
                        <a:rPr lang="nb-NO" altLang="zh-TW" sz="2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–C checkpoints/</a:t>
                      </a:r>
                      <a:endParaRPr lang="en-US" altLang="zh-TW" sz="2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3659891"/>
            <a:ext cx="636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Unpack Inception V3 pre-trained network.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6A3412D-4DE7-4FFB-81F9-EFF0B069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/>
              <a:t>Unpack Pre-trained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137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Download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0" y="2361158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https://image-net.org/data/ILSVRC/2012/ILSVRC2012_img_train.tar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1899493"/>
            <a:ext cx="10877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train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3947057"/>
          <a:ext cx="12192000" cy="382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-P datasets https://image-net.org/data/ILSVRC/2012/ILSVRC2012_img_val.tar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3484798"/>
            <a:ext cx="11547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ImageNet Large Scale Visual Recognition Challenge 2012 (ILSVRC2012) validation dataset.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0" y="5663545"/>
          <a:ext cx="12192000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55290">
                <a:tc>
                  <a:txBody>
                    <a:bodyPr/>
                    <a:lstStyle/>
                    <a:p>
                      <a:r>
                        <a:rPr lang="nb-NO" altLang="zh-TW" sz="1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</a:t>
                      </a:r>
                      <a:r>
                        <a:rPr lang="nb-NO" altLang="zh-TW" sz="12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'https://docs.google.com/uc?export=download&amp;id=1bK37Qx8jp2ax_ZPTGpc4iZvlb7tytwwa' -O datasets/style/dtd_cobwebbed.tfrecord</a:t>
                      </a:r>
                      <a:endParaRPr lang="en-US" altLang="zh-TW" sz="12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201880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Style datasets.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640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6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Unpack Datasets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25016"/>
              </p:ext>
            </p:extLst>
          </p:nvPr>
        </p:nvGraphicFramePr>
        <p:xfrm>
          <a:off x="0" y="2296121"/>
          <a:ext cx="12192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0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datasets/ILSVRC2012_img_train.tar –C datasets/train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642"/>
              </p:ext>
            </p:extLst>
          </p:nvPr>
        </p:nvGraphicFramePr>
        <p:xfrm>
          <a:off x="0" y="541166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tar xvf</a:t>
                      </a:r>
                      <a:r>
                        <a:rPr lang="nb-NO" altLang="zh-TW" sz="24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datasets/ILSVRC2012_img_val.tar –C datasets/val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1176"/>
              </p:ext>
            </p:extLst>
          </p:nvPr>
        </p:nvGraphicFramePr>
        <p:xfrm>
          <a:off x="0" y="3516572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cd train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 f in *.tar; do tar </a:t>
                      </a:r>
                      <a:r>
                        <a:rPr lang="en-US" altLang="zh-TW" sz="24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xvf</a:t>
                      </a:r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"$f";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0" y="1834456"/>
            <a:ext cx="5210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3054907"/>
            <a:ext cx="6162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Preprocessing ILSVRC2012 train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4950000"/>
            <a:ext cx="6081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Unpack ILSVRC2012 evaluation dataset.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1196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After unpack all the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1,279,891 files in the </a:t>
            </a:r>
            <a:r>
              <a:rPr lang="en-US" altLang="zh-TW" sz="4000" dirty="0">
                <a:solidFill>
                  <a:srgbClr val="00B0F0"/>
                </a:solidFill>
              </a:rPr>
              <a:t>train</a:t>
            </a:r>
            <a:r>
              <a:rPr lang="en-US" altLang="zh-TW" sz="4000" dirty="0"/>
              <a:t> folder.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4000" dirty="0"/>
              <a:t>Should have 50,000 files in the </a:t>
            </a:r>
            <a:r>
              <a:rPr lang="en-US" altLang="zh-TW" sz="4000" dirty="0" err="1">
                <a:solidFill>
                  <a:srgbClr val="00B0F0"/>
                </a:solidFill>
              </a:rPr>
              <a:t>val</a:t>
            </a:r>
            <a:r>
              <a:rPr lang="en-US" altLang="zh-TW" sz="4000" dirty="0"/>
              <a:t> folder. </a:t>
            </a:r>
            <a:endParaRPr lang="en-US" altLang="zh-TW" sz="4000" dirty="0">
              <a:solidFill>
                <a:srgbClr val="202124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19DAFFC-6A97-4475-B10E-502B5DD3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Unpack Datasets (Cont'd)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15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66309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33562" y="2110403"/>
            <a:ext cx="2700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requirements.txt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39154" y="2633623"/>
          <a:ext cx="11689236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9236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</a:b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400" b="0" dirty="0" err="1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  <a:cs typeface="Courier New" panose="02070309020205020404" pitchFamily="49" charset="0"/>
                        </a:rPr>
                        <a:t>==1.19.5</a:t>
                      </a:r>
                    </a:p>
                    <a:p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magenta==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2.1.3</a:t>
                      </a:r>
                    </a:p>
                    <a:p>
                      <a:r>
                        <a:rPr lang="en-US" altLang="zh-TW" sz="2400" b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numba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Courier New" panose="02070309020205020404" pitchFamily="49" charset="0"/>
                        </a:rPr>
                        <a:t>==0.48.0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F71425A5-DD24-4AED-BFCC-46FFB08AAD64}"/>
              </a:ext>
            </a:extLst>
          </p:cNvPr>
          <p:cNvSpPr txBox="1">
            <a:spLocks/>
          </p:cNvSpPr>
          <p:nvPr/>
        </p:nvSpPr>
        <p:spPr>
          <a:xfrm>
            <a:off x="838200" y="3270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342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154208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 clone https://github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com/tensorflow/models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1033844"/>
            <a:ext cx="9005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Clone Tensorflow models repository to 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 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0" y="2812992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29427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0" y="2319724"/>
            <a:ext cx="5351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34340"/>
              </p:ext>
            </p:extLst>
          </p:nvPr>
        </p:nvGraphicFramePr>
        <p:xfrm>
          <a:off x="0" y="3852238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models/research/slim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3393052"/>
            <a:ext cx="487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.</a:t>
            </a:r>
            <a:endParaRPr lang="en-US" altLang="zh-TW" sz="2800" b="1" i="0" dirty="0"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0" y="5350419"/>
          <a:ext cx="121920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build</a:t>
                      </a:r>
                    </a:p>
                    <a:p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 setup</a:t>
                      </a:r>
                      <a:r>
                        <a:rPr lang="en-US" altLang="zh-TW" sz="2800" b="0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8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 install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4829584"/>
            <a:ext cx="3096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Install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sz="2800" b="1" dirty="0"/>
              <a:t> module.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85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slim</a:t>
            </a:r>
            <a:r>
              <a:rPr lang="en-US" altLang="zh-TW" dirty="0"/>
              <a:t> Module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42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15678"/>
              </p:ext>
            </p:extLst>
          </p:nvPr>
        </p:nvGraphicFramePr>
        <p:xfrm>
          <a:off x="0" y="228758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0" y="1814074"/>
            <a:ext cx="6437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Change directory to folder </a:t>
            </a:r>
            <a:r>
              <a:rPr lang="en-US" altLang="zh-TW" sz="2800" b="1" dirty="0">
                <a:solidFill>
                  <a:srgbClr val="0070C0"/>
                </a:solidFill>
              </a:rPr>
              <a:t>slim/datasets/</a:t>
            </a:r>
            <a:r>
              <a:rPr lang="en-US" altLang="zh-TW" sz="2800" b="1" dirty="0"/>
              <a:t>.</a:t>
            </a:r>
            <a:endParaRPr lang="en-US" altLang="zh-TW" sz="3200" b="1" i="0" dirty="0">
              <a:effectLst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90771"/>
              </p:ext>
            </p:extLst>
          </p:nvPr>
        </p:nvGraphicFramePr>
        <p:xfrm>
          <a:off x="0" y="5544944"/>
          <a:ext cx="12192000" cy="28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3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preprocess_imagenet_validation_data.py &lt;VALIDATION_DATASET_DIRECTORY&gt; imagenet_2012_validation_synset_labels.txt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0" y="5089887"/>
            <a:ext cx="4805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validation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17095"/>
              </p:ext>
            </p:extLst>
          </p:nvPr>
        </p:nvGraphicFramePr>
        <p:xfrm>
          <a:off x="0" y="3512647"/>
          <a:ext cx="12192000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nb-NO" altLang="zh-TW" sz="20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wget https://repository.prace-ri.eu/git/Data-Analytics/Benchmarks/-/raw/bfea8c2c69078a98c35a6e774809e7d9cc807874/ImageNetUseCaseV2/Dataset/Metadata/imagenet_2012_bounding_boxes.csv</a:t>
                      </a:r>
                      <a:endParaRPr lang="en-US" altLang="zh-TW" sz="20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0" y="2989427"/>
            <a:ext cx="607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Download ILSVRC2012 bounding boxes.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8591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AD6644F-29BC-4466-B93B-E39EEA75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1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Preprocessing Datasets (Cont'd) </a:t>
            </a:r>
            <a:endParaRPr lang="en-US" altLang="zh-TW" sz="6000" dirty="0">
              <a:solidFill>
                <a:srgbClr val="202124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63117"/>
              </p:ext>
            </p:extLst>
          </p:nvPr>
        </p:nvGraphicFramePr>
        <p:xfrm>
          <a:off x="0" y="5183210"/>
          <a:ext cx="12192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8271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python3 build_imagenet_data.py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=&lt;TRAIN_DATASET_DIRECTORY&gt;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validation_directory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=&lt;VALIDATION_DATASET_DIRECTORY&gt; \</a:t>
                      </a:r>
                    </a:p>
                    <a:p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--</a:t>
                      </a:r>
                      <a:r>
                        <a:rPr lang="en-US" altLang="zh-TW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output_directory</a:t>
                      </a:r>
                      <a:r>
                        <a:rPr lang="en-US" altLang="zh-TW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=&lt;OUTPUT_DIRECTORY&gt; \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4693055"/>
            <a:ext cx="3239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03980"/>
              </p:ext>
            </p:extLst>
          </p:nvPr>
        </p:nvGraphicFramePr>
        <p:xfrm>
          <a:off x="0" y="1671114"/>
          <a:ext cx="12192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31601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cd &lt;TRAIN_DATASET_DIRECTORY&gt; 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for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in *.JPEG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%%_*}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=${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data_img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if [ ! -d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]; then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fi</a:t>
                      </a: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 mv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</a:t>
                      </a:r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$</a:t>
                      </a:r>
                      <a:r>
                        <a:rPr lang="en-US" altLang="zh-TW" sz="1600" b="0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endParaRPr lang="en-US" altLang="zh-TW" sz="1600" b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1600" b="0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1203375"/>
            <a:ext cx="4025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Preprocess train datasets.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510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Preprocessing Datasets (Cont'd)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After preprocess ImageNet dataset :</a:t>
            </a:r>
          </a:p>
          <a:p>
            <a:pPr lvl="1"/>
            <a:r>
              <a:rPr lang="en-US" altLang="zh-TW" sz="3200" dirty="0"/>
              <a:t>Should have 1,152 files in the </a:t>
            </a:r>
            <a:r>
              <a:rPr lang="en-US" altLang="zh-TW" sz="3200" dirty="0">
                <a:solidFill>
                  <a:srgbClr val="00B0F0"/>
                </a:solidFill>
              </a:rPr>
              <a:t>output</a:t>
            </a:r>
            <a:r>
              <a:rPr lang="en-US" altLang="zh-TW" sz="3200" dirty="0"/>
              <a:t> folder.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968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851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205337"/>
          <a:ext cx="12192000" cy="42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train.py --</a:t>
                      </a:r>
                      <a:r>
                        <a:rPr lang="en-US" altLang="zh-TW" sz="22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2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1609722"/>
            <a:ext cx="7113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Train the model, output trained model.</a:t>
            </a:r>
            <a:endParaRPr lang="en-US" altLang="zh-TW" sz="32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0" y="4607259"/>
          <a:ext cx="12192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python3 convert.py --</a:t>
                      </a:r>
                      <a:r>
                        <a:rPr lang="en-US" altLang="zh-TW" sz="21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imagenet_data_dir</a:t>
                      </a:r>
                      <a:r>
                        <a:rPr lang="en-US" altLang="zh-TW" sz="21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=&lt;PREPROCESSED_DATASETS_DIRECTORY&gt;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0" y="3616689"/>
            <a:ext cx="1211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Convert the trained model, will output 2 models: </a:t>
            </a:r>
          </a:p>
          <a:p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predict.tflite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/>
              <a:t>and</a:t>
            </a:r>
            <a:r>
              <a:rPr lang="en-US" altLang="zh-TW" sz="2800" b="1" dirty="0">
                <a:solidFill>
                  <a:srgbClr val="CE9178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transfer.tflite</a:t>
            </a:r>
            <a:r>
              <a:rPr lang="en-US" altLang="zh-TW" sz="2800" b="1" dirty="0"/>
              <a:t>.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BD435F1-2611-4C56-BEE8-DB176127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the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4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Color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Channels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1D7AACA-E65B-4806-BCFF-5C032287B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If a color image is represented by RGB, the image can be divided into three RGB channels.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7170" name="Picture 2" descr="https://ithelp.ithome.com.tw/upload/images/20200926/20120424gr76CgBJ9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9" y="4342923"/>
            <a:ext cx="9923720" cy="21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thelp.ithome.com.tw/upload/images/20200926/20120424v2qe3QiVN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01" y="2311004"/>
            <a:ext cx="3002106" cy="1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1252212" y="3614113"/>
            <a:ext cx="3390611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788564" y="3643563"/>
            <a:ext cx="3565236" cy="692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05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830952"/>
            <a:ext cx="1219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  <a:p>
            <a:pPr algn="ctr"/>
            <a:r>
              <a:rPr lang="en-US" altLang="zh-TW" sz="6600" b="1" dirty="0"/>
              <a:t>Build Environment</a:t>
            </a:r>
          </a:p>
          <a:p>
            <a:pPr algn="ctr"/>
            <a:r>
              <a:rPr lang="en-US" altLang="zh-TW" sz="6600" b="1" dirty="0"/>
              <a:t>Train Code</a:t>
            </a:r>
          </a:p>
        </p:txBody>
      </p:sp>
    </p:spTree>
    <p:extLst>
      <p:ext uri="{BB962C8B-B14F-4D97-AF65-F5344CB8AC3E}">
        <p14:creationId xmlns:p14="http://schemas.microsoft.com/office/powerpoint/2010/main" val="12756880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5250" y="2175807"/>
          <a:ext cx="12001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1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04378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magenta.models.image_stylization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tf_slim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91695" y="1652587"/>
            <a:ext cx="1345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train.py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631DD4C-0349-4F41-B1DC-E1134335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7148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1804051"/>
          <a:ext cx="1170940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16539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'vgg16/vgg_16.ckpt'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'datasets/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dtd_cobwebbed.tfrecord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inceptionv3_checkpoint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'checkpoints/Inception_v3_224.ckpt'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C29E1E5-76EB-4AF7-B4A3-F85E1E0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6421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15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EB11965-3C36-46F7-A411-13A0F7E3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70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(1/2)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B7EBC7-26A4-44BA-99B4-946D48815217}"/>
              </a:ext>
            </a:extLst>
          </p:cNvPr>
          <p:cNvGraphicFramePr>
            <a:graphicFrameLocks noGrp="1"/>
          </p:cNvGraphicFramePr>
          <p:nvPr/>
        </p:nvGraphicFramePr>
        <p:xfrm>
          <a:off x="104690" y="1804051"/>
          <a:ext cx="11823700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37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4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tf.logging.set_verbosity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tf.logging.INFO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Let all input processing on the CPU, and training processing on the GPU.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device =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'/cpu:0'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not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'/</a:t>
                      </a:r>
                      <a:r>
                        <a:rPr lang="en-US" altLang="zh-TW" sz="24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job:worker</a:t>
                      </a:r>
                      <a:r>
                        <a:rPr lang="en-US" altLang="zh-TW" sz="24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/cpu:0'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4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worker_device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=device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content images, batch size is 8, and content image size is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image_utils.imagenet_inputs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    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72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265778"/>
          <a:ext cx="11836400" cy="521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672922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Loads style images.</a:t>
                      </a:r>
                      <a:r>
                        <a:rPr lang="en-US" altLang="zh-TW" sz="2400" dirty="0">
                          <a:solidFill>
                            <a:srgbClr val="202124"/>
                          </a:solidFill>
                        </a:rPr>
                        <a:t>2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image_utils.arbitrary_style_image_inputs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Style dataset file.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style_dataset_file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batch_size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256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To shuffle style files at random.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shuffle=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Crop the style image to 256*256 pixel.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center_crop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Resize the style images to a random size.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augment_style_images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sz="24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random_style_image_size</a:t>
                      </a:r>
                      <a:r>
                        <a:rPr lang="en-US" altLang="zh-TW" sz="24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400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sz="24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4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標題 6">
            <a:extLst>
              <a:ext uri="{FF2B5EF4-FFF2-40B4-BE49-F238E27FC236}">
                <a16:creationId xmlns:a16="http://schemas.microsoft.com/office/drawing/2014/main" id="{B503D9FF-F494-4315-A3A1-B35380BF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11125"/>
            <a:ext cx="110871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Process Input Images 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002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1934226"/>
          <a:ext cx="11874500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87941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tf.device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tf.train.replica_device_setter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Process content weight and style weight.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default_content_weights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ast.literal_eval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default_style_weights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0" name="標題 9">
            <a:extLst>
              <a:ext uri="{FF2B5EF4-FFF2-40B4-BE49-F238E27FC236}">
                <a16:creationId xmlns:a16="http://schemas.microsoft.com/office/drawing/2014/main" id="{61705A50-8F8C-4583-ADE6-444C118C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27025"/>
            <a:ext cx="11684000" cy="1325562"/>
          </a:xfrm>
        </p:spPr>
        <p:txBody>
          <a:bodyPr>
            <a:no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Function to Define Content and Style Weight 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6059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7950" y="959315"/>
          <a:ext cx="11976100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6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_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build content and style input 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network parameters cannot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style and style transfer network parameters can be 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the endpoint to construct the style predict 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Reduce the number of filters in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 objectives to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style_weights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total_variation_weight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C3E6C63A-A7AB-4708-8D28-4E7776EC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-104857"/>
            <a:ext cx="1178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9969671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497792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7775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scalar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loss_dict.items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tf.summary.scalar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key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value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Adding Image summaries to the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'image/0_content_inputs'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'image/1_style_inputs_aug'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style_inputs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tf.summary.image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'image/2_stylized_images'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77800" y="4065864"/>
          <a:ext cx="118364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 learning rate to 1e-5.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optimizer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tf.train.AdamOptimizer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1e-5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 optimizer.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slim.learning.create_train_op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total_loss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optimizer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clip_gradient_norm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summarize_gradients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0AC40D5F-499E-4932-9802-493A80B6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Training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895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VGG16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vgg_checkpoint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'vgg_16'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load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var.op.name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82C6FF"/>
                          </a:solidFill>
                          <a:effectLst/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slim.get_model_variables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'MobilenetV2'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slim.assign_from_checkpoint_fn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inceptionv3_checkpoint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mobilenet_variables_dict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Function to restore VGG16 and Inception V3 parameters.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init_fn_vgg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init_fn_mobilenet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F72A63D8-7B96-4B79-9C2C-87E6342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Function to Load Checkpoints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1044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119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690930"/>
          <a:ext cx="11785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slim.learning.train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train_op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log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logdir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model_output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address of the tensorflow master.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master=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is_chief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==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training steps.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number_of_steps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800000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init_fn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init_sub_networks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summaries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save_summaries_secs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model every 15 seconds.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save_interval_secs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186D353E-EE2B-4E5A-80BF-E21D235D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Model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8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7997246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9700" y="1690930"/>
          <a:ext cx="11912600" cy="2042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12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042084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EFEF5B7A-0D55-4CCB-A4B1-7CCCD931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223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1300" y="2111972"/>
          <a:ext cx="117094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09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absolute_import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division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__future__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print_function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magenta.models.arbitrary_image_stylization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arbitrary_image_stylization_build_mobilenet_model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numpy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np</a:t>
                      </a:r>
                    </a:p>
                    <a:p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import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tensorflow.compat.v1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231692" y="1588752"/>
            <a:ext cx="17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202124"/>
                </a:solidFill>
              </a:rPr>
              <a:t>convert.py</a:t>
            </a:r>
            <a:endParaRPr lang="en-US" altLang="zh-TW" sz="2800" b="1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95B92D81-92FF-4AF2-8308-6085487A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28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122</a:t>
            </a:fld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30200" y="1814261"/>
          <a:ext cx="11531600" cy="94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31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2014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model_outputs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outputs=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sz="2800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tflite_output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8D5ADAFE-0DF8-45EC-AD8A-1480BC4C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Define Directories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2373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1450" y="1527140"/>
          <a:ext cx="11849100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491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2258902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 the variables from checkpoint.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tf.train.Saver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tf.global_variables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saved checkpoints 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tf.gfile.IsDirectory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checkpoint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tf.train.latest_checkpoint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model_saver.restore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2B9CDF9E-78CE-4326-8183-6021D826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 to Load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3875292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0829" y="1964308"/>
          <a:ext cx="11890342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034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sz="2800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checkpoint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sz="2800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alpha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 a temporary directory.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tempfile.mkdtemp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predict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'predict'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Create</a:t>
                      </a:r>
                      <a:r>
                        <a:rPr lang="en-US" altLang="zh-TW" sz="2800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a </a:t>
                      </a:r>
                      <a:r>
                        <a:rPr lang="en-US" altLang="zh-TW" sz="2800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folder to save transfer model.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2800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sz="2800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'transfer'</a:t>
                      </a:r>
                      <a:r>
                        <a:rPr lang="en-US" altLang="zh-TW" sz="2800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sz="2800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78744264-EAD9-45D4-BFCE-60D0B4FD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(1/5)</a:t>
            </a:r>
          </a:p>
        </p:txBody>
      </p:sp>
    </p:spTree>
    <p:extLst>
      <p:ext uri="{BB962C8B-B14F-4D97-AF65-F5344CB8AC3E}">
        <p14:creationId xmlns:p14="http://schemas.microsoft.com/office/powerpoint/2010/main" val="33362969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800" y="1964308"/>
          <a:ext cx="118364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64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tf.Graph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as_default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tf.Session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style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place holder for the content image.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tf.placeholder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tf.float32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shape=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name=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9DE72753-55C8-4006-BCE2-E4122118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(2/5)</a:t>
            </a:r>
          </a:p>
        </p:txBody>
      </p:sp>
    </p:spTree>
    <p:extLst>
      <p:ext uri="{BB962C8B-B14F-4D97-AF65-F5344CB8AC3E}">
        <p14:creationId xmlns:p14="http://schemas.microsoft.com/office/powerpoint/2010/main" val="39445327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126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" y="1510283"/>
          <a:ext cx="11785600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856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Defines the 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build_mobilenet_model.build_mobilenet_model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 content image and style image tensor.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parameters cannot be trained.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style_params_trainable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transformer_trainable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style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prediction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bottleneck.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style_prediction_bottleneck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      # Reduce the number of filters in the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transformer_alpha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=alpha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  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endpoint to construct the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style predict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network.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mobilenet_end_point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'layer_19'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adds_losses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BABF957C-636E-4B34-8EB3-18B8A5E7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(3/5)</a:t>
            </a:r>
          </a:p>
        </p:txBody>
      </p:sp>
    </p:spTree>
    <p:extLst>
      <p:ext uri="{BB962C8B-B14F-4D97-AF65-F5344CB8AC3E}">
        <p14:creationId xmlns:p14="http://schemas.microsoft.com/office/powerpoint/2010/main" val="4136814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127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2242879"/>
          <a:ext cx="118745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 the checkpoint.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load_checkpoint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checkpoint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8750" y="3733015"/>
          <a:ext cx="11874500" cy="1894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894787">
                <a:tc>
                  <a:txBody>
                    <a:bodyPr/>
                    <a:lstStyle/>
                    <a:p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Save the train model.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style_image_tensor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2">
            <a:extLst>
              <a:ext uri="{FF2B5EF4-FFF2-40B4-BE49-F238E27FC236}">
                <a16:creationId xmlns:a16="http://schemas.microsoft.com/office/drawing/2014/main" id="{4D2A8584-E34E-4AA1-8650-344647C0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(4/5)</a:t>
            </a:r>
          </a:p>
        </p:txBody>
      </p:sp>
    </p:spTree>
    <p:extLst>
      <p:ext uri="{BB962C8B-B14F-4D97-AF65-F5344CB8AC3E}">
        <p14:creationId xmlns:p14="http://schemas.microsoft.com/office/powerpoint/2010/main" val="12806552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128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964308"/>
          <a:ext cx="1174750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tf.saved_model.simple_save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sess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inputs=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content_image_tensor.name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content_image_tensor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style_bottleneck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bottleneck_feat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outputs=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stylized_images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DFBAD71-217D-4EFC-9D06-7534DE1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27025"/>
            <a:ext cx="110490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Export the Saved Models (5/5)</a:t>
            </a:r>
          </a:p>
        </p:txBody>
      </p:sp>
    </p:spTree>
    <p:extLst>
      <p:ext uri="{BB962C8B-B14F-4D97-AF65-F5344CB8AC3E}">
        <p14:creationId xmlns:p14="http://schemas.microsoft.com/office/powerpoint/2010/main" val="24710109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129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942083"/>
          <a:ext cx="12192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Converts a saved model into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tflite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converter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tf.lite.TFLiteConverter.from_saved_model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converter.optimizations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tf.lite.Optimize.DEFAULT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converter.convert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4950617"/>
          <a:ext cx="12192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910434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Writ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e saved model with binary mode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with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tf.gfile.GFile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wb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f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tflite_float_model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2">
            <a:extLst>
              <a:ext uri="{FF2B5EF4-FFF2-40B4-BE49-F238E27FC236}">
                <a16:creationId xmlns:a16="http://schemas.microsoft.com/office/drawing/2014/main" id="{A5169390-6C76-4D38-80B5-CBEA643D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696700" cy="13255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 to Convert Format of Saved Models</a:t>
            </a:r>
          </a:p>
        </p:txBody>
      </p:sp>
    </p:spTree>
    <p:extLst>
      <p:ext uri="{BB962C8B-B14F-4D97-AF65-F5344CB8AC3E}">
        <p14:creationId xmlns:p14="http://schemas.microsoft.com/office/powerpoint/2010/main" val="179403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3625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Convolution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2559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29" name="橢圓 28"/>
          <p:cNvSpPr/>
          <p:nvPr/>
        </p:nvSpPr>
        <p:spPr>
          <a:xfrm>
            <a:off x="3943228" y="3393241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9" idx="3"/>
            <a:endCxn id="29" idx="7"/>
          </p:cNvCxnSpPr>
          <p:nvPr/>
        </p:nvCxnSpPr>
        <p:spPr>
          <a:xfrm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9" idx="5"/>
            <a:endCxn id="29" idx="1"/>
          </p:cNvCxnSpPr>
          <p:nvPr/>
        </p:nvCxnSpPr>
        <p:spPr>
          <a:xfrm flipH="1" flipV="1">
            <a:off x="4014852" y="3464865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67012" y="2628491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4" y="1566292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56" y="3401760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20" y="1566293"/>
            <a:ext cx="3225649" cy="36538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38574" y="5339103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37" name="矩形 36"/>
          <p:cNvSpPr/>
          <p:nvPr/>
        </p:nvSpPr>
        <p:spPr>
          <a:xfrm>
            <a:off x="5439493" y="5339103"/>
            <a:ext cx="1281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Kernel</a:t>
            </a:r>
          </a:p>
        </p:txBody>
      </p:sp>
      <p:sp>
        <p:nvSpPr>
          <p:cNvPr id="38" name="矩形 37"/>
          <p:cNvSpPr/>
          <p:nvPr/>
        </p:nvSpPr>
        <p:spPr>
          <a:xfrm>
            <a:off x="9067382" y="53391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圓角矩形 19">
            <a:extLst>
              <a:ext uri="{FF2B5EF4-FFF2-40B4-BE49-F238E27FC236}">
                <a16:creationId xmlns:a16="http://schemas.microsoft.com/office/drawing/2014/main" id="{1B516A66-4DC1-4804-83FE-6EA6B3247AE1}"/>
              </a:ext>
            </a:extLst>
          </p:cNvPr>
          <p:cNvSpPr/>
          <p:nvPr/>
        </p:nvSpPr>
        <p:spPr>
          <a:xfrm>
            <a:off x="4589745" y="2269985"/>
            <a:ext cx="2884943" cy="365389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484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130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064960"/>
          <a:ext cx="12192000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parse_function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Parses example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protos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into a </a:t>
                      </a:r>
                      <a:r>
                        <a:rPr lang="en-US" altLang="zh-TW" b="1" dirty="0" err="1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 of tensors.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tf.io.parse_single_example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example_proto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features=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tf.FixedLenFeature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([],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tf.string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Decode a JPEG-encoded image to a uint8 tensor.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tf.image.decode_jpeg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image_raw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raw_image_key_name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Expand image tensor at axis 1.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tf.expand_dims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   # Resize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image to 256*256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tf.image.resize_bilinear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image_size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Removes dimensions of size 1 from the shape of image</a:t>
                      </a:r>
                      <a:r>
                        <a:rPr lang="en-US" altLang="zh-TW" b="1" baseline="0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tensor.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tf.squeeze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axis=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image = image /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255.0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image</a:t>
                      </a: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func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D4F9672-A0C3-4E5E-95B0-B6459B0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to Resize the Image 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4695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131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6850" y="1985710"/>
          <a:ext cx="117983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98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rgb_filter_function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shape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image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)[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tf.math.equal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shape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i="0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4750D62E-5AA4-4473-80B1-ED7B98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 to Filtered Non-RGB Images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9832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132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250" y="1744410"/>
          <a:ext cx="117475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75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9CDCFE"/>
                          </a:solidFill>
                          <a:effectLst/>
                          <a:latin typeface="Courier New" panose="02070309020205020404" pitchFamily="49" charset="0"/>
                        </a:rPr>
                        <a:t>unused_argv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Load model weights from trained checkpoint and export to saved model format.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\</a:t>
                      </a: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export_to_saved_model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saved_checkpoint_dir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Define the output saved models directory.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os.path.expanduser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(outputs)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tf.io.gfile.isdir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tf.logging.warn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'Folder already existed.'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else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os.mkdir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FA3A7227-1155-4870-9C77-1C4931C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Files and Paths Setup</a:t>
            </a:r>
          </a:p>
        </p:txBody>
      </p:sp>
    </p:spTree>
    <p:extLst>
      <p:ext uri="{BB962C8B-B14F-4D97-AF65-F5344CB8AC3E}">
        <p14:creationId xmlns:p14="http://schemas.microsoft.com/office/powerpoint/2010/main" val="7487524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133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0500" y="2109442"/>
          <a:ext cx="11811000" cy="1240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predict.tflite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=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os.path.join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output_dir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                        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transfer.tflite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EA5FEA4C-85CA-4869-A69E-F4A7F7A7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31775"/>
            <a:ext cx="113665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Convert Saved Model to TensorFlow Lite Format</a:t>
            </a:r>
          </a:p>
        </p:txBody>
      </p:sp>
    </p:spTree>
    <p:extLst>
      <p:ext uri="{BB962C8B-B14F-4D97-AF65-F5344CB8AC3E}">
        <p14:creationId xmlns:p14="http://schemas.microsoft.com/office/powerpoint/2010/main" val="23896631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134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5100" y="141732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style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style_image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predict_float_tflite_file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5100" y="3876860"/>
          <a:ext cx="118618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618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convert_saved_model_to_tflite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saved_model_dir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transfer_saved_model_folder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input_shapes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         </a:t>
                      </a:r>
                      <a:r>
                        <a:rPr lang="en-US" altLang="zh-TW" b="1" dirty="0">
                          <a:solidFill>
                            <a:srgbClr val="6AA94F"/>
                          </a:solidFill>
                          <a:effectLst/>
                          <a:latin typeface="Courier New" panose="02070309020205020404" pitchFamily="49" charset="0"/>
                        </a:rPr>
                        <a:t># Set the content image size to 384*384 pixels.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   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 err="1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content_image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altLang="zh-TW" b="1" dirty="0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384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>
                          <a:solidFill>
                            <a:srgbClr val="B5CEA8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},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  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float_tflite_file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transfer_float_tflite_file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標題 6">
            <a:extLst>
              <a:ext uri="{FF2B5EF4-FFF2-40B4-BE49-F238E27FC236}">
                <a16:creationId xmlns:a16="http://schemas.microsoft.com/office/drawing/2014/main" id="{0022B5EC-4289-42DD-BDC0-B97AEA20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" y="231775"/>
            <a:ext cx="12319000" cy="1325562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Function to Convert Saved Models to float32 Format</a:t>
            </a:r>
          </a:p>
        </p:txBody>
      </p:sp>
    </p:spTree>
    <p:extLst>
      <p:ext uri="{BB962C8B-B14F-4D97-AF65-F5344CB8AC3E}">
        <p14:creationId xmlns:p14="http://schemas.microsoft.com/office/powerpoint/2010/main" val="19363478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135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60350" y="1598360"/>
          <a:ext cx="116713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713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1240805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569CD6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1" dirty="0" err="1">
                          <a:solidFill>
                            <a:srgbClr val="DCDCAA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tf.disable_v2_behavior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tf.app.run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main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b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1" dirty="0">
                          <a:solidFill>
                            <a:srgbClr val="C586C0"/>
                          </a:solidFill>
                          <a:effectLst/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__name__ == </a:t>
                      </a:r>
                      <a:r>
                        <a:rPr lang="en-US" altLang="zh-TW" b="1" dirty="0">
                          <a:solidFill>
                            <a:srgbClr val="CE9178"/>
                          </a:solidFill>
                          <a:effectLst/>
                          <a:latin typeface="Courier New" panose="02070309020205020404" pitchFamily="49" charset="0"/>
                        </a:rPr>
                        <a:t>'__main__'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: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TW" b="1" dirty="0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  </a:t>
                      </a:r>
                      <a:r>
                        <a:rPr lang="en-US" altLang="zh-TW" b="1" dirty="0" err="1">
                          <a:solidFill>
                            <a:srgbClr val="D4D4D4"/>
                          </a:solidFill>
                          <a:effectLst/>
                          <a:latin typeface="Courier New" panose="02070309020205020404" pitchFamily="49" charset="0"/>
                        </a:rPr>
                        <a:t>console_entry_point</a:t>
                      </a:r>
                      <a:r>
                        <a:rPr lang="en-US" altLang="zh-TW" b="1" dirty="0">
                          <a:solidFill>
                            <a:srgbClr val="DCDCDC"/>
                          </a:solidFill>
                          <a:effectLst/>
                          <a:latin typeface="Courier New" panose="02070309020205020404" pitchFamily="49" charset="0"/>
                        </a:rPr>
                        <a:t>()</a:t>
                      </a:r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endParaRPr lang="en-US" altLang="zh-TW" b="1" dirty="0">
                        <a:solidFill>
                          <a:srgbClr val="D4D4D4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730A60FB-E89E-46AF-A940-4529312F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Entry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13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2846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Kernel</a:t>
            </a:r>
            <a:endParaRPr lang="zh-TW" altLang="en-US" sz="5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4813" y="6550223"/>
            <a:ext cx="5565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http://speech.ee.ntu.edu.tw/~tlkagk/courses/ML_2017/Lecture/CNN.pdf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A6D9439-7019-404E-ADDC-EF66FA54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" y="2722954"/>
            <a:ext cx="11976497" cy="305283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9708620-4B15-44B8-9070-15C71D35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40" y="4961731"/>
            <a:ext cx="1307823" cy="484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4000" b="1" dirty="0">
                <a:solidFill>
                  <a:srgbClr val="0000FF"/>
                </a:solidFill>
              </a:rPr>
              <a:t>beak</a:t>
            </a:r>
            <a:endParaRPr lang="zh-TW" altLang="en-US" sz="4000" b="1" dirty="0">
              <a:solidFill>
                <a:srgbClr val="0000FF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F9030D-688E-4D1E-AA09-34F0F244243A}"/>
              </a:ext>
            </a:extLst>
          </p:cNvPr>
          <p:cNvSpPr txBox="1">
            <a:spLocks/>
          </p:cNvSpPr>
          <p:nvPr/>
        </p:nvSpPr>
        <p:spPr>
          <a:xfrm>
            <a:off x="349034" y="1310630"/>
            <a:ext cx="11144761" cy="992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There are many kernels in one CNN, and each kernel will learn to extract specific features.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99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Convolution</a:t>
            </a:r>
            <a:endParaRPr lang="zh-TW" altLang="en-US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The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convolution operation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(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⊗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TW" dirty="0"/>
                  <a:t>is the multiplication of two 3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3 matrices in the following figure and then adding them together.</a:t>
                </a:r>
              </a:p>
              <a:p>
                <a:pPr marL="0" indent="0">
                  <a:buNone/>
                </a:pPr>
                <a:r>
                  <a:rPr lang="zh-TW" altLang="en-US" sz="2400" dirty="0"/>
                  <a:t>   </a:t>
                </a:r>
                <a:r>
                  <a:rPr lang="en-US" altLang="zh-TW" sz="2400" dirty="0"/>
                  <a:t>For example: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+ 1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+ 0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 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24" y="1007524"/>
                <a:ext cx="11376752" cy="1869933"/>
              </a:xfrm>
              <a:blipFill>
                <a:blip r:embed="rId3"/>
                <a:stretch>
                  <a:fillRect l="-1233" t="-7492" r="-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012268"/>
              </p:ext>
            </p:extLst>
          </p:nvPr>
        </p:nvGraphicFramePr>
        <p:xfrm>
          <a:off x="1279659" y="2955941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3194"/>
              </p:ext>
            </p:extLst>
          </p:nvPr>
        </p:nvGraphicFramePr>
        <p:xfrm>
          <a:off x="5204105" y="3336317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12790"/>
              </p:ext>
            </p:extLst>
          </p:nvPr>
        </p:nvGraphicFramePr>
        <p:xfrm>
          <a:off x="8332757" y="3322081"/>
          <a:ext cx="2340000" cy="2358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4494645" y="4369484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9" name="直線接點 8"/>
          <p:cNvCxnSpPr>
            <a:stCxn id="8" idx="3"/>
            <a:endCxn id="8" idx="7"/>
          </p:cNvCxnSpPr>
          <p:nvPr/>
        </p:nvCxnSpPr>
        <p:spPr>
          <a:xfrm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8" idx="1"/>
          </p:cNvCxnSpPr>
          <p:nvPr/>
        </p:nvCxnSpPr>
        <p:spPr>
          <a:xfrm flipH="1" flipV="1">
            <a:off x="4566269" y="4441108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34" y="4232939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99249" y="6049677"/>
            <a:ext cx="2228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Input Image</a:t>
            </a:r>
          </a:p>
        </p:txBody>
      </p:sp>
      <p:sp>
        <p:nvSpPr>
          <p:cNvPr id="14" name="矩形 13"/>
          <p:cNvSpPr/>
          <p:nvPr/>
        </p:nvSpPr>
        <p:spPr>
          <a:xfrm>
            <a:off x="8332757" y="6049677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659" y="2955940"/>
            <a:ext cx="1291058" cy="12975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7" name="矩形 16"/>
          <p:cNvSpPr/>
          <p:nvPr/>
        </p:nvSpPr>
        <p:spPr>
          <a:xfrm>
            <a:off x="8332757" y="3322081"/>
            <a:ext cx="466181" cy="47338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CC2034-110E-4FBC-8DF8-73F516C51E7C}"/>
              </a:ext>
            </a:extLst>
          </p:cNvPr>
          <p:cNvSpPr/>
          <p:nvPr/>
        </p:nvSpPr>
        <p:spPr>
          <a:xfrm>
            <a:off x="1699249" y="2955940"/>
            <a:ext cx="1291058" cy="1297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F89D96-A84D-48EB-BB46-44738867F8EE}"/>
              </a:ext>
            </a:extLst>
          </p:cNvPr>
          <p:cNvSpPr/>
          <p:nvPr/>
        </p:nvSpPr>
        <p:spPr>
          <a:xfrm>
            <a:off x="8801055" y="3322216"/>
            <a:ext cx="466181" cy="4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21" name="矩形 20"/>
          <p:cNvSpPr/>
          <p:nvPr/>
        </p:nvSpPr>
        <p:spPr>
          <a:xfrm>
            <a:off x="5825480" y="5876860"/>
            <a:ext cx="128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98023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6.ezgif.com/tmp/ezgif-6-e03bdd8adc1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8" y="627006"/>
            <a:ext cx="7919266" cy="65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065" y="236254"/>
            <a:ext cx="1153987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Convolve Input Image into Feature Map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813" y="6550223"/>
            <a:ext cx="926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https://syshen.medium.com/%E5%85%A5%E9%96%80%E6%B7%B1%E5%BA%A6%E5%AD%B8%E7%BF%92-2-d694cad7d1e5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3097BB-EF6D-4796-A481-A4539B9D0547}"/>
              </a:ext>
            </a:extLst>
          </p:cNvPr>
          <p:cNvSpPr txBox="1">
            <a:spLocks/>
          </p:cNvSpPr>
          <p:nvPr/>
        </p:nvSpPr>
        <p:spPr>
          <a:xfrm>
            <a:off x="3655760" y="4011299"/>
            <a:ext cx="2181514" cy="932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/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</a:rPr>
                  <a:t>Input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691CA29-03B2-49BE-AE88-75EB05282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467" y="4181080"/>
                <a:ext cx="1765925" cy="648586"/>
              </a:xfrm>
              <a:prstGeom prst="rect">
                <a:avLst/>
              </a:prstGeom>
              <a:blipFill>
                <a:blip r:embed="rId4"/>
                <a:stretch>
                  <a:fillRect l="-3082" t="-19444" r="-3082" b="-101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925C1C3-B982-409D-A654-7814ADA467CB}"/>
              </a:ext>
            </a:extLst>
          </p:cNvPr>
          <p:cNvSpPr/>
          <p:nvPr/>
        </p:nvSpPr>
        <p:spPr>
          <a:xfrm>
            <a:off x="6836543" y="4869996"/>
            <a:ext cx="20097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Feature Map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99E173-DB99-4CF0-A752-55E3D64182E5}"/>
              </a:ext>
            </a:extLst>
          </p:cNvPr>
          <p:cNvSpPr/>
          <p:nvPr/>
        </p:nvSpPr>
        <p:spPr>
          <a:xfrm>
            <a:off x="7015522" y="5835834"/>
            <a:ext cx="23835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Hidden Neuron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E2F6B4-2E55-4CE1-BE73-C9EB62BB8571}"/>
              </a:ext>
            </a:extLst>
          </p:cNvPr>
          <p:cNvSpPr/>
          <p:nvPr/>
        </p:nvSpPr>
        <p:spPr>
          <a:xfrm>
            <a:off x="4500739" y="5774303"/>
            <a:ext cx="1065221" cy="35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Kernel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ctified Linear Unit In Cnn">
            <a:extLst>
              <a:ext uri="{FF2B5EF4-FFF2-40B4-BE49-F238E27FC236}">
                <a16:creationId xmlns:a16="http://schemas.microsoft.com/office/drawing/2014/main" id="{F45A15B1-207A-4204-A794-23ABA053C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" y="2255736"/>
            <a:ext cx="10795590" cy="3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</a:t>
            </a:r>
            <a:r>
              <a:rPr lang="zh-TW" altLang="en-US" dirty="0"/>
              <a:t> </a:t>
            </a:r>
            <a:r>
              <a:rPr lang="en-US" altLang="zh-TW" dirty="0"/>
              <a:t>(ReLU)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835BB2A-C43E-42F2-A540-AE890BCF43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8205" y="1293963"/>
            <a:ext cx="10795590" cy="10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The</a:t>
            </a:r>
            <a:r>
              <a:rPr lang="en-US" altLang="zh-TW" sz="3200" b="1" dirty="0">
                <a:solidFill>
                  <a:srgbClr val="0000FF"/>
                </a:solidFill>
              </a:rPr>
              <a:t> ReLU</a:t>
            </a:r>
            <a:r>
              <a:rPr lang="en-US" altLang="zh-TW" sz="3200" dirty="0"/>
              <a:t> function is to remove the unimportant information.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92652" y="6037692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/>
          <p:cNvSpPr/>
          <p:nvPr/>
        </p:nvSpPr>
        <p:spPr>
          <a:xfrm>
            <a:off x="7566868" y="6035690"/>
            <a:ext cx="401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Rectified Feature Map</a:t>
            </a:r>
          </a:p>
        </p:txBody>
      </p:sp>
      <p:sp>
        <p:nvSpPr>
          <p:cNvPr id="9" name="矩形 8"/>
          <p:cNvSpPr/>
          <p:nvPr/>
        </p:nvSpPr>
        <p:spPr>
          <a:xfrm>
            <a:off x="14813" y="6550223"/>
            <a:ext cx="6927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https://pylessons.com/static/images/CNN-tutorials/CNN-tutorial-introduction/Figure_11.jpg</a:t>
            </a:r>
          </a:p>
        </p:txBody>
      </p:sp>
    </p:spTree>
    <p:extLst>
      <p:ext uri="{BB962C8B-B14F-4D97-AF65-F5344CB8AC3E}">
        <p14:creationId xmlns:p14="http://schemas.microsoft.com/office/powerpoint/2010/main" val="3585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Layer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147" y="1293963"/>
            <a:ext cx="10693706" cy="10359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</a:t>
            </a:r>
            <a:r>
              <a:rPr lang="zh-TW" altLang="en-US" dirty="0"/>
              <a:t>he </a:t>
            </a:r>
            <a:r>
              <a:rPr lang="zh-TW" altLang="en-US" b="1" dirty="0">
                <a:solidFill>
                  <a:srgbClr val="0000FF"/>
                </a:solidFill>
              </a:rPr>
              <a:t>pooling layer </a:t>
            </a:r>
            <a:r>
              <a:rPr lang="en-US" altLang="zh-TW" dirty="0"/>
              <a:t>can</a:t>
            </a:r>
            <a:r>
              <a:rPr lang="zh-TW" altLang="en-US" dirty="0"/>
              <a:t> reduces the size of the data, which also </a:t>
            </a:r>
            <a:r>
              <a:rPr lang="en-US" altLang="zh-TW" dirty="0"/>
              <a:t>avoids</a:t>
            </a:r>
            <a:r>
              <a:rPr lang="zh-TW" altLang="en-US" dirty="0"/>
              <a:t> overfitting </a:t>
            </a:r>
            <a:r>
              <a:rPr lang="en-US" altLang="zh-TW" dirty="0"/>
              <a:t>problem</a:t>
            </a:r>
            <a:r>
              <a:rPr lang="zh-TW" altLang="en-US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58788"/>
              </p:ext>
            </p:extLst>
          </p:nvPr>
        </p:nvGraphicFramePr>
        <p:xfrm>
          <a:off x="1385486" y="2856646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44320"/>
              </p:ext>
            </p:extLst>
          </p:nvPr>
        </p:nvGraphicFramePr>
        <p:xfrm>
          <a:off x="8415000" y="3242874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385486" y="2856646"/>
            <a:ext cx="1703702" cy="170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15000" y="3242874"/>
            <a:ext cx="646008" cy="643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5211" y="587377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11" name="矩形 10"/>
          <p:cNvSpPr/>
          <p:nvPr/>
        </p:nvSpPr>
        <p:spPr>
          <a:xfrm>
            <a:off x="8212755" y="5381330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499" y="3621522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703973" y="4206297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Connected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f</a:t>
            </a:r>
            <a:r>
              <a:rPr lang="zh-TW" altLang="en-US" b="1" dirty="0">
                <a:solidFill>
                  <a:srgbClr val="0000FF"/>
                </a:solidFill>
              </a:rPr>
              <a:t>ully </a:t>
            </a:r>
            <a:r>
              <a:rPr lang="en-US" altLang="zh-TW" b="1" dirty="0">
                <a:solidFill>
                  <a:srgbClr val="0000FF"/>
                </a:solidFill>
              </a:rPr>
              <a:t>c</a:t>
            </a:r>
            <a:r>
              <a:rPr lang="zh-TW" altLang="en-US" b="1" dirty="0">
                <a:solidFill>
                  <a:srgbClr val="0000FF"/>
                </a:solidFill>
              </a:rPr>
              <a:t>onnected </a:t>
            </a:r>
            <a:r>
              <a:rPr lang="en-US" altLang="zh-TW" b="1" dirty="0">
                <a:solidFill>
                  <a:srgbClr val="0000FF"/>
                </a:solidFill>
              </a:rPr>
              <a:t>l</a:t>
            </a:r>
            <a:r>
              <a:rPr lang="zh-TW" altLang="en-US" b="1" dirty="0">
                <a:solidFill>
                  <a:srgbClr val="0000FF"/>
                </a:solidFill>
              </a:rPr>
              <a:t>ayer</a:t>
            </a:r>
            <a:r>
              <a:rPr lang="zh-TW" altLang="en-US" b="1" dirty="0"/>
              <a:t> </a:t>
            </a:r>
            <a:r>
              <a:rPr lang="zh-TW" altLang="en-US" dirty="0"/>
              <a:t>is the part that flattens the previous results and connects to the </a:t>
            </a:r>
            <a:r>
              <a:rPr lang="en-US" altLang="zh-TW" dirty="0"/>
              <a:t>basic </a:t>
            </a:r>
            <a:r>
              <a:rPr lang="zh-TW" altLang="en-US" dirty="0"/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881"/>
              </p:ext>
            </p:extLst>
          </p:nvPr>
        </p:nvGraphicFramePr>
        <p:xfrm>
          <a:off x="1624611" y="3175696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409666" y="529500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7" name="矩形 6"/>
          <p:cNvSpPr/>
          <p:nvPr/>
        </p:nvSpPr>
        <p:spPr>
          <a:xfrm>
            <a:off x="3874713" y="3523566"/>
            <a:ext cx="1889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Flattening</a:t>
            </a: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3874713" y="4139119"/>
            <a:ext cx="1976728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84780"/>
              </p:ext>
            </p:extLst>
          </p:nvPr>
        </p:nvGraphicFramePr>
        <p:xfrm>
          <a:off x="6129358" y="2234043"/>
          <a:ext cx="437306" cy="4081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0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91CA0B26-A9DC-476F-8290-EDC8DD7F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99" y="2256449"/>
            <a:ext cx="4568664" cy="40366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1FE2D8-CCA3-4E36-AD41-BF8548EDBE16}"/>
              </a:ext>
            </a:extLst>
          </p:cNvPr>
          <p:cNvSpPr/>
          <p:nvPr/>
        </p:nvSpPr>
        <p:spPr>
          <a:xfrm>
            <a:off x="14813" y="6550223"/>
            <a:ext cx="3208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https://alexlenail.me/NN-SVG/index.html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96194-FC76-46DF-8024-7365B709967C}"/>
              </a:ext>
            </a:extLst>
          </p:cNvPr>
          <p:cNvSpPr/>
          <p:nvPr/>
        </p:nvSpPr>
        <p:spPr>
          <a:xfrm>
            <a:off x="7479961" y="6262443"/>
            <a:ext cx="2899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271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2A4CC9-C32F-45CB-8915-AB82778F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71B6F-34C1-4235-AB7E-768E6EF9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57404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 (CNN)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Overview</a:t>
            </a:r>
          </a:p>
          <a:p>
            <a:pPr marL="285750" indent="-285750">
              <a:lnSpc>
                <a:spcPct val="120000"/>
              </a:lnSpc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Artwork Style Transfer: Implementation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/>
              <a:t>Fei-Fei Li’s </a:t>
            </a: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Work</a:t>
            </a:r>
            <a:endParaRPr lang="en-US" altLang="zh-TW" sz="3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ea typeface="標楷體" panose="03000509000000000000" pitchFamily="65" charset="-120"/>
                <a:cs typeface="Times New Roman" panose="02020603050405020304" pitchFamily="18" charset="0"/>
              </a:rPr>
              <a:t>Ours Proposal</a:t>
            </a:r>
            <a:endParaRPr lang="en-US" altLang="zh-TW" sz="32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ea typeface="標楷體" panose="03000509000000000000" pitchFamily="65" charset="-120"/>
                <a:cs typeface="Times New Roman" panose="02020603050405020304" pitchFamily="18" charset="0"/>
              </a:rPr>
              <a:t>Showcases and Future Applications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52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076648"/>
            <a:ext cx="12192000" cy="1776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Artwork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6335618"/>
            <a:ext cx="48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https://philm.en.uptodown.com/android</a:t>
            </a:r>
          </a:p>
          <a:p>
            <a:r>
              <a:rPr lang="en-US" altLang="zh-TW" sz="1400" dirty="0">
                <a:solidFill>
                  <a:srgbClr val="D4D4D4"/>
                </a:solidFill>
              </a:rPr>
              <a:t>https://play.google.com/store/apps/details?id=fr.monoqle.looq</a:t>
            </a:r>
          </a:p>
        </p:txBody>
      </p:sp>
      <p:pic>
        <p:nvPicPr>
          <p:cNvPr id="1026" name="Picture 2" descr="philm%ef%bc%8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156" y="1885651"/>
            <a:ext cx="3483451" cy="18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E4F8EA-DC2B-48D7-AD10-46DBFF794C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006047"/>
            <a:ext cx="606056" cy="6060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EF5109-A5B9-4CCE-9402-1596B94D8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1928011"/>
            <a:ext cx="1991834" cy="397915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A5F76E-CFBE-438D-9172-191F4C46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54" y="4106717"/>
            <a:ext cx="1800446" cy="18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12F8ABE-38A0-4D35-80BB-D9736AF61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189" y="4043893"/>
            <a:ext cx="3894346" cy="1898085"/>
          </a:xfrm>
          <a:prstGeom prst="rect">
            <a:avLst/>
          </a:prstGeom>
        </p:spPr>
      </p:pic>
      <p:pic>
        <p:nvPicPr>
          <p:cNvPr id="2058" name="Picture 10" descr="超過一百種即時藝術濾鏡! 三百好評《 Philm 》一鍵拍出奇幻次元效果! - 流動日報">
            <a:extLst>
              <a:ext uri="{FF2B5EF4-FFF2-40B4-BE49-F238E27FC236}">
                <a16:creationId xmlns:a16="http://schemas.microsoft.com/office/drawing/2014/main" id="{852B8EC5-0848-4F37-840E-29D6F7F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04" y="792347"/>
            <a:ext cx="800986" cy="8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4E067BF-E506-4B4B-A46C-E9DDF9904E74}"/>
              </a:ext>
            </a:extLst>
          </p:cNvPr>
          <p:cNvSpPr txBox="1">
            <a:spLocks/>
          </p:cNvSpPr>
          <p:nvPr/>
        </p:nvSpPr>
        <p:spPr>
          <a:xfrm>
            <a:off x="1414129" y="1078767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Looq</a:t>
            </a:r>
            <a:endParaRPr lang="zh-TW" altLang="en-US" sz="3200" b="1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343B763-4271-49A2-840D-419B33A9144F}"/>
              </a:ext>
            </a:extLst>
          </p:cNvPr>
          <p:cNvSpPr txBox="1">
            <a:spLocks/>
          </p:cNvSpPr>
          <p:nvPr/>
        </p:nvSpPr>
        <p:spPr>
          <a:xfrm>
            <a:off x="9205836" y="1004285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Philm</a:t>
            </a:r>
            <a:endParaRPr lang="zh-TW" altLang="en-US" sz="3200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8CF03B0-1095-4F58-BC5B-02C91D82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7" y="4355193"/>
            <a:ext cx="1551970" cy="15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1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  <a:r>
              <a:rPr lang="zh-TW" altLang="en-US" sz="5400" b="1" dirty="0">
                <a:latin typeface="+mn-lt"/>
              </a:rPr>
              <a:t> </a:t>
            </a:r>
            <a:endParaRPr lang="en-US" altLang="zh-TW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Transfer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2849306" y="3174001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833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113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7" y="1460344"/>
            <a:ext cx="10434199" cy="4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855867" y="2067098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4238"/>
            <a:ext cx="10515600" cy="1026562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Style Transfer Model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5" y="2973333"/>
            <a:ext cx="1240054" cy="18463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89" y="1795513"/>
            <a:ext cx="1446561" cy="971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3" y="2973333"/>
            <a:ext cx="1238372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015330" y="3310696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28020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76411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7339267" y="331069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Predict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12754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950457" y="3896484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93108" y="2792710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598483" y="3670629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sp>
        <p:nvSpPr>
          <p:cNvPr id="35" name="內容版面配置區 2"/>
          <p:cNvSpPr txBox="1">
            <a:spLocks/>
          </p:cNvSpPr>
          <p:nvPr/>
        </p:nvSpPr>
        <p:spPr>
          <a:xfrm>
            <a:off x="4677396" y="4913581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523963" y="4957377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086550" y="-6684"/>
            <a:ext cx="265342" cy="6900099"/>
          </a:xfrm>
          <a:prstGeom prst="bentConnector3">
            <a:avLst>
              <a:gd name="adj1" fmla="val 79615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242220" y="1849303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179063" y="3170650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87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</a:rPr>
              <a:t>Predict network </a:t>
            </a:r>
            <a:r>
              <a:rPr lang="en-US" altLang="zh-TW" sz="3600" dirty="0"/>
              <a:t>is to calculate the difference between the image generated by the transfer network and the ground truth image.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3899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DE56F-207E-460A-A6CA-148FC158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0" y="3272341"/>
            <a:ext cx="10805640" cy="22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258138" y="1701205"/>
            <a:ext cx="11682952" cy="3490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200" b="1" dirty="0">
                <a:latin typeface="+mn-lt"/>
              </a:rPr>
              <a:t>Perceptual Losses for Real-Time Style Transfer and Super-Resolution</a:t>
            </a:r>
          </a:p>
          <a:p>
            <a:endParaRPr lang="en-US" altLang="zh-TW" sz="3200" b="1" dirty="0">
              <a:latin typeface="+mn-lt"/>
            </a:endParaRPr>
          </a:p>
          <a:p>
            <a:r>
              <a:rPr lang="en-US" altLang="zh-TW" sz="3200" b="1" dirty="0"/>
              <a:t>Johnson Justin, Alexandre </a:t>
            </a:r>
            <a:r>
              <a:rPr lang="en-US" altLang="zh-TW" sz="3200" b="1" dirty="0" err="1"/>
              <a:t>Alahi</a:t>
            </a:r>
            <a:r>
              <a:rPr lang="en-US" altLang="zh-TW" sz="3200" b="1" dirty="0"/>
              <a:t>, and </a:t>
            </a:r>
            <a:r>
              <a:rPr lang="en-US" altLang="zh-TW" sz="3200" b="1" dirty="0">
                <a:solidFill>
                  <a:srgbClr val="0000FF"/>
                </a:solidFill>
                <a:latin typeface="+mn-lt"/>
              </a:rPr>
              <a:t>Li </a:t>
            </a:r>
            <a:r>
              <a:rPr lang="en-US" altLang="zh-TW" sz="3200" b="1" dirty="0" err="1">
                <a:solidFill>
                  <a:srgbClr val="0000FF"/>
                </a:solidFill>
                <a:latin typeface="+mn-lt"/>
              </a:rPr>
              <a:t>Fei-Fei</a:t>
            </a:r>
            <a:r>
              <a:rPr lang="en-US" altLang="zh-TW" sz="3200" b="1" dirty="0"/>
              <a:t>. “Perceptual losses for real-time style transfer and super-resolution.” </a:t>
            </a:r>
            <a:r>
              <a:rPr lang="en-US" altLang="zh-TW" sz="3200" b="1" i="1" dirty="0"/>
              <a:t>European conference on computer vision</a:t>
            </a:r>
            <a:r>
              <a:rPr lang="en-US" altLang="zh-TW" sz="3200" b="1" dirty="0"/>
              <a:t>. Springer, Cham, 2016.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951" y="586764"/>
            <a:ext cx="11664098" cy="1325562"/>
          </a:xfrm>
        </p:spPr>
        <p:txBody>
          <a:bodyPr>
            <a:noAutofit/>
          </a:bodyPr>
          <a:lstStyle/>
          <a:p>
            <a:r>
              <a:rPr lang="en-US" altLang="zh-TW" dirty="0"/>
              <a:t>Perceptual Losses for Real-Time Style Transfer and Super-Resolution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951" y="2408331"/>
            <a:ext cx="11318450" cy="328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https://arxiv.org/pdf/1603.08155.pdf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https://github.com/pytorch/examples/tree/master/fast_neural_style</a:t>
            </a:r>
            <a:endParaRPr lang="en-US" altLang="zh-TW" sz="28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16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827280"/>
            <a:ext cx="12192000" cy="1119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Implementation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https://github.com/jcjohnson/fast-neural-style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EDDCE8-F73E-4C74-9ECC-947D0C5E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6" y="830363"/>
            <a:ext cx="1506298" cy="14897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3A76A4-76A5-46EB-95A4-80719971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764" y="1120035"/>
            <a:ext cx="1936672" cy="1200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E8200-BCBB-485B-A6D3-B731E4D2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56" y="905707"/>
            <a:ext cx="1489746" cy="14814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05E5E5-B649-4E34-AF05-AFF3F33DA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75" y="4748384"/>
            <a:ext cx="1498022" cy="14731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56C875-CAE7-4572-A738-4BBD3AD8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704" y="4990937"/>
            <a:ext cx="1208348" cy="12083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691ABC-55D1-4933-ADD6-06F9DE58F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259" y="4741379"/>
            <a:ext cx="1489746" cy="15062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617D093-74A3-44EF-8B0E-5E44AA1CB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012" y="482386"/>
            <a:ext cx="1498022" cy="14814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C450F7C-9D21-4150-A79A-EA023082C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540" y="747182"/>
            <a:ext cx="1787696" cy="120007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98A7111-80D8-409A-BB98-0133C57EE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1568" y="490662"/>
            <a:ext cx="1481470" cy="14731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75BBFF5-1E35-43D1-BE43-D159C9D4C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531779"/>
            <a:ext cx="1481470" cy="147319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9E4B405-D07E-46E4-A3B7-AA57F57DFD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960" y="4826861"/>
            <a:ext cx="2151856" cy="12000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72E80B-3E56-4835-80E5-43BA69BCE2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3055" y="4586456"/>
            <a:ext cx="1481470" cy="1473194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87C7ADC-002B-4FE9-A0FA-2A3DEF522473}"/>
              </a:ext>
            </a:extLst>
          </p:cNvPr>
          <p:cNvSpPr txBox="1"/>
          <p:nvPr/>
        </p:nvSpPr>
        <p:spPr>
          <a:xfrm>
            <a:off x="1774442" y="137700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64A015B-B9FB-4C1A-87A8-FF297B268981}"/>
              </a:ext>
            </a:extLst>
          </p:cNvPr>
          <p:cNvSpPr txBox="1"/>
          <p:nvPr/>
        </p:nvSpPr>
        <p:spPr>
          <a:xfrm>
            <a:off x="1883598" y="525402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459EA2-122D-4730-9C1A-D59A0F7072A0}"/>
              </a:ext>
            </a:extLst>
          </p:cNvPr>
          <p:cNvSpPr txBox="1"/>
          <p:nvPr/>
        </p:nvSpPr>
        <p:spPr>
          <a:xfrm>
            <a:off x="7526530" y="5023192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BA89D1-166A-4980-9103-761E172AC71D}"/>
              </a:ext>
            </a:extLst>
          </p:cNvPr>
          <p:cNvSpPr txBox="1"/>
          <p:nvPr/>
        </p:nvSpPr>
        <p:spPr>
          <a:xfrm>
            <a:off x="7937928" y="1039140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025BA5-E609-4308-B93E-238C37E1F6A3}"/>
              </a:ext>
            </a:extLst>
          </p:cNvPr>
          <p:cNvSpPr txBox="1"/>
          <p:nvPr/>
        </p:nvSpPr>
        <p:spPr>
          <a:xfrm>
            <a:off x="9951617" y="5059015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84654B7-A44A-4742-B14F-947533F281A0}"/>
              </a:ext>
            </a:extLst>
          </p:cNvPr>
          <p:cNvSpPr txBox="1"/>
          <p:nvPr/>
        </p:nvSpPr>
        <p:spPr>
          <a:xfrm>
            <a:off x="10008439" y="1039139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ADC5080-8084-4973-8D7F-9A7F660F779E}"/>
              </a:ext>
            </a:extLst>
          </p:cNvPr>
          <p:cNvSpPr txBox="1"/>
          <p:nvPr/>
        </p:nvSpPr>
        <p:spPr>
          <a:xfrm>
            <a:off x="4017788" y="1414808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7E5F235-FE2E-4147-9BDB-F19FDB1D9078}"/>
              </a:ext>
            </a:extLst>
          </p:cNvPr>
          <p:cNvSpPr txBox="1"/>
          <p:nvPr/>
        </p:nvSpPr>
        <p:spPr>
          <a:xfrm>
            <a:off x="3451676" y="5263824"/>
            <a:ext cx="298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/>
              <a:t>=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156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5F5CD-D53A-4721-8C9B-CD49556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91" y="2111636"/>
            <a:ext cx="2665228" cy="39978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87" y="2111637"/>
            <a:ext cx="2670622" cy="399784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A28081C-8969-4C10-82D1-6DA7D928D910}"/>
              </a:ext>
            </a:extLst>
          </p:cNvPr>
          <p:cNvSpPr/>
          <p:nvPr/>
        </p:nvSpPr>
        <p:spPr>
          <a:xfrm>
            <a:off x="4618074" y="3339697"/>
            <a:ext cx="2955851" cy="1541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   Style Transfer</a:t>
            </a:r>
            <a:endParaRPr lang="zh-TW" altLang="en-US" sz="2800" b="1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283B54F-755F-435F-B9C9-A3BFBE7B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86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n-lt"/>
              </a:rPr>
              <a:t>Introduction of Style Transfer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Style Transfer is a technique that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to extract</a:t>
            </a:r>
            <a:r>
              <a:rPr lang="zh-TW" altLang="en-US" dirty="0"/>
              <a:t> the content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Content Image </a:t>
            </a:r>
            <a:r>
              <a:rPr lang="zh-TW" altLang="en-US" dirty="0"/>
              <a:t>and the style of the 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Style Image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it into another image.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9" y="4066656"/>
            <a:ext cx="1660055" cy="2471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4" y="2854119"/>
            <a:ext cx="1654750" cy="1111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79" y="2859588"/>
            <a:ext cx="2467425" cy="3678706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261899" y="3443001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261900" y="5259107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4469166" y="2895491"/>
            <a:ext cx="2635832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Style </a:t>
            </a:r>
          </a:p>
          <a:p>
            <a:pPr algn="ctr"/>
            <a:r>
              <a:rPr lang="en-US" altLang="zh-TW" sz="4400" dirty="0"/>
              <a:t>Transfer</a:t>
            </a:r>
            <a:endParaRPr lang="zh-TW" altLang="en-US" sz="4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388777" y="4567936"/>
            <a:ext cx="1162050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內容版面配置區 2"/>
          <p:cNvSpPr txBox="1">
            <a:spLocks/>
          </p:cNvSpPr>
          <p:nvPr/>
        </p:nvSpPr>
        <p:spPr>
          <a:xfrm>
            <a:off x="8988071" y="2111166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2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1225048" y="6492875"/>
            <a:ext cx="716042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3" y="1839581"/>
            <a:ext cx="1446561" cy="97126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7471471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908266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225312" y="2836778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內容版面配置區 2"/>
          <p:cNvSpPr>
            <a:spLocks noGrp="1"/>
          </p:cNvSpPr>
          <p:nvPr>
            <p:ph idx="1"/>
          </p:nvPr>
        </p:nvSpPr>
        <p:spPr>
          <a:xfrm>
            <a:off x="9730687" y="3714697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cxnSp>
        <p:nvCxnSpPr>
          <p:cNvPr id="9" name="肘形接點 8"/>
          <p:cNvCxnSpPr/>
          <p:nvPr/>
        </p:nvCxnSpPr>
        <p:spPr>
          <a:xfrm rot="16200000" flipV="1">
            <a:off x="7218754" y="37384"/>
            <a:ext cx="265342" cy="6900099"/>
          </a:xfrm>
          <a:prstGeom prst="bentConnector3">
            <a:avLst>
              <a:gd name="adj1" fmla="val 725572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B24D3551-4CF9-47B5-8A84-A54F8DBE463F}"/>
              </a:ext>
            </a:extLst>
          </p:cNvPr>
          <p:cNvCxnSpPr>
            <a:stCxn id="36" idx="2"/>
            <a:endCxn id="21" idx="2"/>
          </p:cNvCxnSpPr>
          <p:nvPr/>
        </p:nvCxnSpPr>
        <p:spPr>
          <a:xfrm rot="5400000" flipH="1" flipV="1">
            <a:off x="4374424" y="1893371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>
            <a:extLst>
              <a:ext uri="{FF2B5EF4-FFF2-40B4-BE49-F238E27FC236}">
                <a16:creationId xmlns:a16="http://schemas.microsoft.com/office/drawing/2014/main" id="{F210A812-ED2B-4A75-81EB-78F4D289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4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Implementation (Cont'd)</a:t>
            </a:r>
            <a:endParaRPr lang="zh-TW" altLang="en-US" dirty="0"/>
          </a:p>
        </p:txBody>
      </p:sp>
      <p:sp>
        <p:nvSpPr>
          <p:cNvPr id="28" name="圓角矩形 19">
            <a:extLst>
              <a:ext uri="{FF2B5EF4-FFF2-40B4-BE49-F238E27FC236}">
                <a16:creationId xmlns:a16="http://schemas.microsoft.com/office/drawing/2014/main" id="{F8F6DAC7-1A8F-4DC6-8C68-091406F32E51}"/>
              </a:ext>
            </a:extLst>
          </p:cNvPr>
          <p:cNvSpPr/>
          <p:nvPr/>
        </p:nvSpPr>
        <p:spPr>
          <a:xfrm>
            <a:off x="477108" y="1452104"/>
            <a:ext cx="11215750" cy="4783444"/>
          </a:xfrm>
          <a:prstGeom prst="round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797A0D4-2C33-46FD-ADDF-B12EED34F40E}"/>
              </a:ext>
            </a:extLst>
          </p:cNvPr>
          <p:cNvSpPr txBox="1">
            <a:spLocks/>
          </p:cNvSpPr>
          <p:nvPr/>
        </p:nvSpPr>
        <p:spPr>
          <a:xfrm>
            <a:off x="9526747" y="1023894"/>
            <a:ext cx="1687284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3017401"/>
            <a:ext cx="1240054" cy="184630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147534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41241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708615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744958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內容版面配置區 2"/>
          <p:cNvSpPr txBox="1">
            <a:spLocks/>
          </p:cNvSpPr>
          <p:nvPr/>
        </p:nvSpPr>
        <p:spPr>
          <a:xfrm>
            <a:off x="4809600" y="4957649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2400" b="1" dirty="0"/>
          </a:p>
        </p:txBody>
      </p:sp>
      <p:sp>
        <p:nvSpPr>
          <p:cNvPr id="36" name="內容版面配置區 2"/>
          <p:cNvSpPr txBox="1">
            <a:spLocks/>
          </p:cNvSpPr>
          <p:nvPr/>
        </p:nvSpPr>
        <p:spPr>
          <a:xfrm>
            <a:off x="656167" y="5001445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2400" b="1" dirty="0"/>
          </a:p>
        </p:txBody>
      </p:sp>
      <p:sp>
        <p:nvSpPr>
          <p:cNvPr id="27" name="圓角矩形 19">
            <a:extLst>
              <a:ext uri="{FF2B5EF4-FFF2-40B4-BE49-F238E27FC236}">
                <a16:creationId xmlns:a16="http://schemas.microsoft.com/office/drawing/2014/main" id="{F14517EA-2065-4594-9A60-AAF12F3A858E}"/>
              </a:ext>
            </a:extLst>
          </p:cNvPr>
          <p:cNvSpPr/>
          <p:nvPr/>
        </p:nvSpPr>
        <p:spPr>
          <a:xfrm>
            <a:off x="656166" y="2656171"/>
            <a:ext cx="6678617" cy="3088087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3ECC0CAD-1AFD-42B9-A3A1-2E9969B38CE6}"/>
              </a:ext>
            </a:extLst>
          </p:cNvPr>
          <p:cNvSpPr txBox="1">
            <a:spLocks/>
          </p:cNvSpPr>
          <p:nvPr/>
        </p:nvSpPr>
        <p:spPr>
          <a:xfrm>
            <a:off x="907779" y="2214974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E03AF95-B876-4241-B3DA-1C6EB11BF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17" y="3011755"/>
            <a:ext cx="1277430" cy="19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2" y="327025"/>
            <a:ext cx="11624456" cy="789394"/>
          </a:xfrm>
        </p:spPr>
        <p:txBody>
          <a:bodyPr>
            <a:noAutofit/>
          </a:bodyPr>
          <a:lstStyle/>
          <a:p>
            <a:r>
              <a:rPr lang="en-US" altLang="zh-TW" dirty="0"/>
              <a:t>Clone Files From The Github Repository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E1394D-0D28-460D-8B1C-5442E346E14E}"/>
              </a:ext>
            </a:extLst>
          </p:cNvPr>
          <p:cNvSpPr/>
          <p:nvPr/>
        </p:nvSpPr>
        <p:spPr>
          <a:xfrm>
            <a:off x="283772" y="1123818"/>
            <a:ext cx="41492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Use </a:t>
            </a:r>
            <a:r>
              <a:rPr lang="en-US" altLang="zh-TW" sz="3600" b="1" dirty="0">
                <a:solidFill>
                  <a:srgbClr val="0000FF"/>
                </a:solidFill>
              </a:rPr>
              <a:t>Google Colab</a:t>
            </a:r>
          </a:p>
          <a:p>
            <a:r>
              <a:rPr lang="en-US" altLang="zh-TW" sz="3600" dirty="0"/>
              <a:t>Python Version: 3.7+</a:t>
            </a:r>
            <a:endParaRPr lang="en-US" altLang="zh-TW" sz="360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1026" name="Picture 2" descr="https://git-scm.com/images/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39" y="4652353"/>
            <a:ext cx="3941400" cy="1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0544AF-C94A-4A57-BA7C-13A60382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3" y="3512371"/>
            <a:ext cx="10638964" cy="657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1A079B-1231-47E5-8039-890381CE7C86}"/>
              </a:ext>
            </a:extLst>
          </p:cNvPr>
          <p:cNvSpPr/>
          <p:nvPr/>
        </p:nvSpPr>
        <p:spPr>
          <a:xfrm>
            <a:off x="642383" y="2665060"/>
            <a:ext cx="10907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Clone files from </a:t>
            </a:r>
            <a:r>
              <a:rPr lang="en-US" altLang="zh-TW" sz="32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https://github.com/pytorch/examples.git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Important Setting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861FAE-6382-4330-82EA-103E22E1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20817"/>
          </a:xfrm>
        </p:spPr>
        <p:txBody>
          <a:bodyPr/>
          <a:lstStyle/>
          <a:p>
            <a:r>
              <a:rPr lang="en-US" altLang="zh-TW" dirty="0"/>
              <a:t>Make sure your Corgi and Kitty Mode is 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6E6FFE-2CBF-43A6-8954-BF7417C38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8" y="1861484"/>
            <a:ext cx="6506483" cy="467742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561D8F9-9B66-4E85-90DD-D4AE81815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3" y="4896456"/>
            <a:ext cx="1866900" cy="1524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FE57F45-FF3C-493F-B3E1-7A49DA3A6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1" y="4896456"/>
            <a:ext cx="2190874" cy="1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5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Download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1769B-776A-48B4-A329-A93DB8F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97" y="1429895"/>
            <a:ext cx="11248220" cy="119584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 err="1">
                <a:solidFill>
                  <a:srgbClr val="0000FF"/>
                </a:solidFill>
              </a:rPr>
              <a:t>wget</a:t>
            </a:r>
            <a:r>
              <a:rPr lang="en-US" altLang="zh-TW" sz="3200" dirty="0">
                <a:solidFill>
                  <a:srgbClr val="000000"/>
                </a:solidFill>
              </a:rPr>
              <a:t> command to download file from: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https://github.com/t106368073/Style-Transfer/raw/main/style_transfer.zip</a:t>
            </a:r>
            <a:endParaRPr lang="en-US" altLang="zh-TW" sz="28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59EDAB-E9F8-4D45-87A3-C49403E3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" y="3386380"/>
            <a:ext cx="11915142" cy="4575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1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Unpack the Data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1B647DC-DD49-4B74-BF5D-C7B67564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94" y="1293963"/>
            <a:ext cx="10545612" cy="681653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the file, use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b="1" i="1" dirty="0">
                <a:solidFill>
                  <a:srgbClr val="0000FF"/>
                </a:solidFill>
              </a:rPr>
              <a:t>unzip</a:t>
            </a: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unpack it.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A322BA-42AE-4A5F-BF54-58DE872E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00" y="2077525"/>
            <a:ext cx="5214038" cy="68165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012A94-9FBE-408D-B217-39972711F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55" y="2077525"/>
            <a:ext cx="3399294" cy="45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9393B-C88F-406D-AC80-9E60DBA6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889"/>
            <a:ext cx="10515600" cy="2286519"/>
          </a:xfrm>
        </p:spPr>
        <p:txBody>
          <a:bodyPr/>
          <a:lstStyle/>
          <a:p>
            <a:r>
              <a:rPr lang="en-US" altLang="zh-TW" sz="3200" dirty="0">
                <a:solidFill>
                  <a:srgbClr val="000000"/>
                </a:solidFill>
              </a:rPr>
              <a:t>After downloading all files we need,</a:t>
            </a:r>
            <a:r>
              <a:rPr lang="zh-TW" altLang="en-US" sz="3200" dirty="0">
                <a:solidFill>
                  <a:srgbClr val="000000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We have to confirm if there is any missing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</a:t>
            </a:r>
          </a:p>
          <a:p>
            <a:pPr marL="0" indent="0">
              <a:buNone/>
            </a:pPr>
            <a:r>
              <a:rPr lang="fr-FR" altLang="zh-TW" sz="3200" dirty="0">
                <a:solidFill>
                  <a:srgbClr val="0000FF"/>
                </a:solidFill>
              </a:rPr>
              <a:t>/content/examples/fast_neural_style/neural_style</a:t>
            </a:r>
            <a:endParaRPr lang="en-US" altLang="zh-TW" sz="3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1285F71-06E0-4F46-B021-AB46517F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1" y="3865133"/>
            <a:ext cx="11197558" cy="6907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F6E76C-373A-4FF8-ADF1-1DD7A754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2" y="4907560"/>
            <a:ext cx="10080470" cy="8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49EAE-BBD3-4BB5-A6EA-B540188B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List Files (Cont'd)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C4124D-BF90-478A-BCAD-7AF0E73E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5526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0000"/>
                </a:solidFill>
              </a:rPr>
              <a:t>Use </a:t>
            </a:r>
            <a:r>
              <a:rPr lang="en-US" altLang="zh-TW" sz="3200" b="1" i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rgbClr val="0000FF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 </a:t>
            </a:r>
            <a:r>
              <a:rPr lang="fr-FR" altLang="zh-TW" sz="3200" dirty="0">
                <a:solidFill>
                  <a:srgbClr val="0000FF"/>
                </a:solidFill>
              </a:rPr>
              <a:t>/content/data</a:t>
            </a:r>
            <a:endParaRPr lang="en-US" altLang="zh-TW" sz="3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E0991-00CA-4EF9-B056-5F77A2B6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AEDC1-23C9-4DAA-B450-FCFE262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39" y="2380887"/>
            <a:ext cx="4962304" cy="67996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7A4215-890D-44FE-A91E-70B3E5F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380887"/>
            <a:ext cx="4484733" cy="4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Append Directory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757CCDB-D5CE-494C-AA87-960984CE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5729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3200" dirty="0"/>
              <a:t>Append Directory </a:t>
            </a:r>
            <a:r>
              <a:rPr lang="en-US" altLang="zh-TW" sz="3200" dirty="0">
                <a:solidFill>
                  <a:srgbClr val="0000FF"/>
                </a:solidFill>
              </a:rPr>
              <a:t>/content/examples/</a:t>
            </a:r>
            <a:r>
              <a:rPr lang="en-US" altLang="zh-TW" sz="3200" dirty="0" err="1">
                <a:solidFill>
                  <a:srgbClr val="0000FF"/>
                </a:solidFill>
              </a:rPr>
              <a:t>fast_neural_style</a:t>
            </a:r>
            <a:r>
              <a:rPr lang="en-US" altLang="zh-TW" sz="3200" dirty="0">
                <a:solidFill>
                  <a:srgbClr val="0000FF"/>
                </a:solidFill>
              </a:rPr>
              <a:t>/</a:t>
            </a:r>
            <a:r>
              <a:rPr lang="en-US" altLang="zh-TW" sz="3200" dirty="0" err="1">
                <a:solidFill>
                  <a:srgbClr val="0000FF"/>
                </a:solidFill>
              </a:rPr>
              <a:t>neural_style</a:t>
            </a:r>
            <a:endParaRPr lang="en-US" altLang="zh-TW" sz="3200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sys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module mainly used to handle Python runtime configuration and resources so that it can interact with the system environment outside the current program.</a:t>
            </a:r>
            <a:endParaRPr lang="zh-TW" altLang="en-US" dirty="0"/>
          </a:p>
          <a:p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838200" y="2129058"/>
            <a:ext cx="10515600" cy="123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7600A1-64FD-43A8-AC57-AABC62F1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987167"/>
            <a:ext cx="10802858" cy="1943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46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Torch and Torchvision 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6B6740F-99BF-4993-8E24-72CA40E9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3090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FF"/>
                </a:solidFill>
              </a:rPr>
              <a:t>Torch</a:t>
            </a:r>
            <a:r>
              <a:rPr lang="en-US" altLang="zh-TW" dirty="0"/>
              <a:t> is an open-source machine learning library, a scientific computing framework. 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torchvision</a:t>
            </a:r>
            <a:r>
              <a:rPr lang="en-US" altLang="zh-TW" dirty="0"/>
              <a:t> package consists of popular datasets, model architectures, and common image transformations for computer vision.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E7524E9-6C0A-479A-B0F2-F1E64ABA2465}"/>
              </a:ext>
            </a:extLst>
          </p:cNvPr>
          <p:cNvSpPr txBox="1">
            <a:spLocks/>
          </p:cNvSpPr>
          <p:nvPr/>
        </p:nvSpPr>
        <p:spPr>
          <a:xfrm>
            <a:off x="838200" y="1770157"/>
            <a:ext cx="10515600" cy="3272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endParaRPr lang="zh-TW" altLang="en-US" dirty="0"/>
          </a:p>
        </p:txBody>
      </p:sp>
      <p:pic>
        <p:nvPicPr>
          <p:cNvPr id="18" name="Picture 4" descr="Torch logo">
            <a:extLst>
              <a:ext uri="{FF2B5EF4-FFF2-40B4-BE49-F238E27FC236}">
                <a16:creationId xmlns:a16="http://schemas.microsoft.com/office/drawing/2014/main" id="{3586B53F-AB6B-4A9B-815B-1887D01E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43" y="646959"/>
            <a:ext cx="2080326" cy="20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7E8BB8-7F3A-4F5A-93B7-FC4BC933B3A6}"/>
              </a:ext>
            </a:extLst>
          </p:cNvPr>
          <p:cNvSpPr/>
          <p:nvPr/>
        </p:nvSpPr>
        <p:spPr>
          <a:xfrm>
            <a:off x="14813" y="6550223"/>
            <a:ext cx="245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https://pypi.org/project/torch/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0AF82A-5091-43BF-98DA-2C241A31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23" y="4855313"/>
            <a:ext cx="7742154" cy="11155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78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Python Imaging Library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0718A-A108-49E9-A0D3-FA1F0576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Python Imaging Library (PIL) </a:t>
            </a:r>
            <a:r>
              <a:rPr lang="en-US" altLang="zh-TW" dirty="0"/>
              <a:t>is a free and open-source additional library for the Python programming language that adds support for opening, manipulating, and saving many different image file formats.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535A705-9331-4D91-B841-C599A27A4B4A}"/>
              </a:ext>
            </a:extLst>
          </p:cNvPr>
          <p:cNvSpPr txBox="1">
            <a:spLocks/>
          </p:cNvSpPr>
          <p:nvPr/>
        </p:nvSpPr>
        <p:spPr>
          <a:xfrm>
            <a:off x="1008321" y="1652588"/>
            <a:ext cx="10515600" cy="219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2047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https://docs.python.org/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02097C-F237-45DC-A06F-6BA514D3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47" y="3665535"/>
            <a:ext cx="7911706" cy="10738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2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369220"/>
            <a:ext cx="12192000" cy="2119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</a:p>
          <a:p>
            <a:pPr algn="ctr"/>
            <a:r>
              <a:rPr lang="en-US" altLang="zh-TW" sz="66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(CNN)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05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Matplotlib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F188F-64CE-4D1F-898F-6AD60FC6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281249" cy="1035941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Matplotlib</a:t>
            </a:r>
            <a:r>
              <a:rPr lang="en-US" altLang="zh-TW" dirty="0"/>
              <a:t> is a plotting library for Python.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ABDE4E-D6A7-48ED-9E01-9097E524015C}"/>
              </a:ext>
            </a:extLst>
          </p:cNvPr>
          <p:cNvSpPr/>
          <p:nvPr/>
        </p:nvSpPr>
        <p:spPr>
          <a:xfrm>
            <a:off x="14813" y="6550223"/>
            <a:ext cx="1864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https://matplotlib.org/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EE4277-C7E7-4FBE-9617-C8632041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4" y="2147797"/>
            <a:ext cx="9480692" cy="16480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FB8E39-FB97-491F-8540-FEC3C226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9" y="4101397"/>
            <a:ext cx="2388750" cy="23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6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978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Determine the Directories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FDEEE91-6575-4503-AAFF-1DB7522F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content_path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content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style_path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style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model_path</a:t>
            </a:r>
            <a:r>
              <a:rPr lang="en-US" altLang="zh-TW" sz="3200" b="1" dirty="0">
                <a:solidFill>
                  <a:srgbClr val="0000FF"/>
                </a:solidFill>
              </a:rPr>
              <a:t>: </a:t>
            </a:r>
            <a:r>
              <a:rPr lang="en-US" altLang="zh-TW" sz="3200" dirty="0"/>
              <a:t>directory of the trained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1F1179-8760-4EE9-AE76-7835EF24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784867"/>
            <a:ext cx="10242698" cy="2011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791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9BE75-3C56-46F3-99EE-877ADC20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/>
          <a:lstStyle/>
          <a:p>
            <a:r>
              <a:rPr lang="en-US" altLang="zh-TW" dirty="0"/>
              <a:t>Then load the </a:t>
            </a:r>
            <a:r>
              <a:rPr lang="en-US" altLang="zh-TW" b="1" dirty="0">
                <a:solidFill>
                  <a:srgbClr val="0000FF"/>
                </a:solidFill>
              </a:rPr>
              <a:t>content image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0000FF"/>
                </a:solidFill>
              </a:rPr>
              <a:t>style image </a:t>
            </a:r>
            <a:r>
              <a:rPr lang="en-US" altLang="zh-TW" dirty="0"/>
              <a:t>from the path you just set.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DEB1D8-9106-44D7-9BCA-7D08944E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0" y="3099627"/>
            <a:ext cx="10934740" cy="21158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15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Imported Image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E73873-6EAF-44F3-8CB8-518CF88F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55"/>
            <a:ext cx="4028540" cy="48648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FE06D6-31A6-4748-A594-2DAC4BDE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0F8EBF-4F07-486A-8A6F-F44EEBC4B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22A5D22-26A8-4678-9983-AACF457B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51587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95594D2D-4A6C-4963-9B2F-04A70C6E52F4}"/>
              </a:ext>
            </a:extLst>
          </p:cNvPr>
          <p:cNvSpPr txBox="1">
            <a:spLocks/>
          </p:cNvSpPr>
          <p:nvPr/>
        </p:nvSpPr>
        <p:spPr>
          <a:xfrm>
            <a:off x="8677619" y="2734542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5093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Running Model on CPU or GPU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F8A30B-B816-44CD-8E14-A0602C9AC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00938"/>
          </a:xfrm>
        </p:spPr>
        <p:txBody>
          <a:bodyPr/>
          <a:lstStyle/>
          <a:p>
            <a:r>
              <a:rPr lang="en-US" altLang="zh-TW" sz="3200" dirty="0"/>
              <a:t>Set the program to run on the </a:t>
            </a:r>
            <a:r>
              <a:rPr lang="en-US" altLang="zh-TW" sz="3200" b="1" dirty="0">
                <a:solidFill>
                  <a:srgbClr val="0000FF"/>
                </a:solidFill>
              </a:rPr>
              <a:t>CPU</a:t>
            </a:r>
            <a:r>
              <a:rPr lang="en-US" altLang="zh-TW" sz="3200" dirty="0"/>
              <a:t>.</a:t>
            </a:r>
            <a:endParaRPr lang="en-US" altLang="zh-TW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D30A0C67-9394-4F3C-91ED-AFCC15CC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6" y="3191281"/>
            <a:ext cx="9926808" cy="17629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96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2C5FF-140B-42C9-A200-26603586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240045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</a:t>
            </a:r>
            <a:r>
              <a:rPr lang="en-US" altLang="zh-TW" b="1" dirty="0">
                <a:solidFill>
                  <a:srgbClr val="0000FF"/>
                </a:solidFill>
                <a:effectLst/>
              </a:rPr>
              <a:t>array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[0, 255] </a:t>
            </a:r>
            <a:r>
              <a:rPr lang="en-US" altLang="zh-TW" dirty="0">
                <a:effectLst/>
              </a:rPr>
              <a:t>to a </a:t>
            </a:r>
            <a:r>
              <a:rPr lang="en-US" altLang="zh-TW" b="1" dirty="0">
                <a:solidFill>
                  <a:srgbClr val="FF0000"/>
                </a:solidFill>
              </a:rPr>
              <a:t>t</a:t>
            </a:r>
            <a:r>
              <a:rPr lang="en-US" altLang="zh-TW" b="1" dirty="0">
                <a:solidFill>
                  <a:srgbClr val="FF0000"/>
                </a:solidFill>
                <a:effectLst/>
              </a:rPr>
              <a:t>ensor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TW" dirty="0">
                <a:effectLst/>
              </a:rPr>
              <a:t>with shape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[C, H, W] </a:t>
            </a:r>
            <a:r>
              <a:rPr lang="en-US" altLang="zh-TW" dirty="0">
                <a:effectLst/>
              </a:rPr>
              <a:t>and each range is </a:t>
            </a:r>
            <a:r>
              <a:rPr lang="en-US" altLang="zh-TW" dirty="0">
                <a:solidFill>
                  <a:srgbClr val="FF0000"/>
                </a:solidFill>
                <a:effectLst/>
              </a:rPr>
              <a:t>[0, 1.0]</a:t>
            </a:r>
            <a:r>
              <a:rPr lang="en-US" altLang="zh-TW" dirty="0">
                <a:effectLst/>
              </a:rPr>
              <a:t>.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H = 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W = 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effectLst/>
              </a:rPr>
              <a:t>C = Channel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A3F88D8-9722-482D-A9FD-1218C319A158}"/>
              </a:ext>
            </a:extLst>
          </p:cNvPr>
          <p:cNvSpPr/>
          <p:nvPr/>
        </p:nvSpPr>
        <p:spPr>
          <a:xfrm>
            <a:off x="4522875" y="4900031"/>
            <a:ext cx="1052623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EE3078-BBE9-474D-A648-C63C1841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" y="4005735"/>
            <a:ext cx="3279540" cy="23291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98B7B42-29E9-414E-8C4A-D5B12104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69" y="3948132"/>
            <a:ext cx="5723596" cy="25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CC28D0-B1DB-42FB-99D8-04A80F9B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74" y="2663825"/>
            <a:ext cx="3554262" cy="40116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706D5C-A5FC-4B5A-8540-628AE428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05" y="1323647"/>
            <a:ext cx="6716078" cy="12694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215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Transform Array to Tensor (Cont'd)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B6E7F1-983D-494C-83B6-E246D3CA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15" y="1289029"/>
            <a:ext cx="7716327" cy="2000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B7484B-93B9-49BD-8B02-2E4FBFE8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02" y="3520650"/>
            <a:ext cx="6167551" cy="27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a New Dimension to the Tensor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73241-AFDF-4C1F-84CC-3BBFB01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7" y="1443264"/>
            <a:ext cx="3496163" cy="8287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C96E3-B69F-4226-B0D8-B0F79C53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7" y="3683514"/>
            <a:ext cx="84879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12EA0C-D401-4718-B382-14312085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725" y="2448362"/>
            <a:ext cx="5001848" cy="5294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DA019A-182E-4125-899E-8A049812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725" y="5453600"/>
            <a:ext cx="5640748" cy="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Convolutional Neural Network (CNN)</a:t>
            </a:r>
            <a:endParaRPr lang="zh-TW" altLang="en-US" sz="5400" b="1" dirty="0">
              <a:latin typeface="+mn-lt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4806"/>
            <a:ext cx="10515600" cy="2190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294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https://arxiv.org/pdf/1604.07043.pdf</a:t>
            </a:r>
          </a:p>
        </p:txBody>
      </p:sp>
    </p:spTree>
    <p:extLst>
      <p:ext uri="{BB962C8B-B14F-4D97-AF65-F5344CB8AC3E}">
        <p14:creationId xmlns:p14="http://schemas.microsoft.com/office/powerpoint/2010/main" val="3360443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63057"/>
            <a:ext cx="10597116" cy="158515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Transfer Network and Trained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62EDF-6168-45D9-8832-8D115E1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73" y="1786051"/>
            <a:ext cx="5658640" cy="239110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6986B5-B04C-46EF-A29E-19C4772C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20" y="4406609"/>
            <a:ext cx="623974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7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757"/>
            <a:ext cx="10515600" cy="1601959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Trained Model into Transfer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5155E2-1F1E-4E31-868D-0085E69A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0" y="4134466"/>
            <a:ext cx="5772414" cy="6485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503B50-91A1-45FB-BA2D-3C928753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7" y="2496471"/>
            <a:ext cx="10501826" cy="14109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552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Network to Device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341E20-4227-4FAF-B09B-28DE4EAD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59" y="2572948"/>
            <a:ext cx="9580482" cy="3911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4A162C-628B-4A0E-9DA0-5F3F2978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1492680"/>
            <a:ext cx="4744112" cy="86689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755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Style to the Content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887377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torch.no_grad</a:t>
            </a:r>
            <a:r>
              <a:rPr lang="en-US" altLang="zh-TW" b="1" dirty="0">
                <a:solidFill>
                  <a:srgbClr val="0000FF"/>
                </a:solidFill>
              </a:rPr>
              <a:t>(): </a:t>
            </a:r>
            <a:r>
              <a:rPr lang="en-US" altLang="zh-TW" dirty="0">
                <a:solidFill>
                  <a:srgbClr val="262626"/>
                </a:solidFill>
              </a:rPr>
              <a:t>disable gradient calculation.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7BFB05-2CE1-44E4-9D0D-3690311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0" y="2887200"/>
            <a:ext cx="9580180" cy="23710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40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43EF099-E279-4616-8A24-CB23B18F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63398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need to remove a dimension from output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901803-5A7C-4088-BC28-FF35350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17" y="2067731"/>
            <a:ext cx="4660258" cy="3871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5005BD-6B05-4796-B23B-44CBD5B1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27" y="2075741"/>
            <a:ext cx="4769242" cy="371095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AE8A3996-374B-4963-B25F-91C08422C009}"/>
              </a:ext>
            </a:extLst>
          </p:cNvPr>
          <p:cNvSpPr/>
          <p:nvPr/>
        </p:nvSpPr>
        <p:spPr>
          <a:xfrm>
            <a:off x="5929152" y="2136243"/>
            <a:ext cx="378881" cy="25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B590C8-55E1-4FB9-9F8E-1C7DA20F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80" y="5249220"/>
            <a:ext cx="4985224" cy="414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C780D-4399-48E3-8A0E-37082BD85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07" y="3318123"/>
            <a:ext cx="4191585" cy="164805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78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Process the Output Image (Cont'd)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97D2DDE-F72C-47D0-A924-781B38D6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/>
              <a:t>Clamp the value between 0 and 255, then transform the </a:t>
            </a:r>
            <a:r>
              <a:rPr lang="en-US" altLang="zh-TW" b="1" dirty="0">
                <a:solidFill>
                  <a:srgbClr val="0000FF"/>
                </a:solidFill>
              </a:rPr>
              <a:t>tensor </a:t>
            </a:r>
            <a:r>
              <a:rPr lang="en-US" altLang="zh-TW" dirty="0"/>
              <a:t>into an </a:t>
            </a:r>
            <a:r>
              <a:rPr lang="en-US" altLang="zh-TW" b="1" dirty="0">
                <a:solidFill>
                  <a:srgbClr val="0000FF"/>
                </a:solidFill>
              </a:rPr>
              <a:t>array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D16E65-E7C7-4689-9297-61E17140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3" y="2472337"/>
            <a:ext cx="5915851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D0C06B-0B21-484A-BA31-C4A29A38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60" y="4295554"/>
            <a:ext cx="5115680" cy="2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>
            <a:extLst>
              <a:ext uri="{FF2B5EF4-FFF2-40B4-BE49-F238E27FC236}">
                <a16:creationId xmlns:a16="http://schemas.microsoft.com/office/drawing/2014/main" id="{AD76351C-0072-4435-B8EA-59F4DACC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Process the Output Image (Cont'd)</a:t>
            </a:r>
            <a:endParaRPr lang="zh-TW" altLang="en-US" dirty="0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488ADCA6-1444-4854-ACE6-2E0468E27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5373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Transform the array with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[C, H, W]</a:t>
            </a:r>
            <a:r>
              <a:rPr lang="en-US" altLang="zh-TW" dirty="0">
                <a:effectLst/>
              </a:rPr>
              <a:t> to shape </a:t>
            </a:r>
            <a:r>
              <a:rPr lang="en-US" altLang="zh-TW" dirty="0">
                <a:solidFill>
                  <a:srgbClr val="0000FF"/>
                </a:solidFill>
                <a:effectLst/>
              </a:rPr>
              <a:t>[H, W, C]</a:t>
            </a:r>
            <a:r>
              <a:rPr lang="en-US" altLang="zh-TW" dirty="0">
                <a:effectLst/>
              </a:rPr>
              <a:t>, then transform data type from float point into unsigned integer.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5407237-DDCA-4762-A7BD-24176ABA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1" y="6044011"/>
            <a:ext cx="2129888" cy="363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6FE2F70-7EA7-487D-AAF4-FBC16922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15" y="3797430"/>
            <a:ext cx="2116658" cy="3307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3AC3FC-2832-48A5-9D69-D26C74A67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786" y="2753844"/>
            <a:ext cx="2886478" cy="8764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8640E-AE26-4A1B-9795-E2278C0F0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" y="4503845"/>
            <a:ext cx="10436978" cy="1327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003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Display the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80AE10-9F7F-4380-85F0-BC50C0E1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45" y="2921957"/>
            <a:ext cx="4812615" cy="19023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AE9F9D-F71F-433C-9A39-5BFF87E5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22" y="1705772"/>
            <a:ext cx="3002434" cy="4334768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B74061-3B19-442B-8E3B-9269A0BC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348" y="1366720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Output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040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63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Choose any style from</a:t>
            </a:r>
            <a:r>
              <a:rPr lang="en-US" altLang="zh-TW" sz="3200" b="1" dirty="0"/>
              <a:t> </a:t>
            </a:r>
            <a:r>
              <a:rPr lang="en-US" altLang="zh-TW" sz="3200" b="1" dirty="0">
                <a:solidFill>
                  <a:srgbClr val="0000FF"/>
                </a:solidFill>
              </a:rPr>
              <a:t>style02</a:t>
            </a:r>
            <a:r>
              <a:rPr lang="en-US" altLang="zh-TW" sz="3200" b="1" dirty="0"/>
              <a:t> </a:t>
            </a:r>
            <a:r>
              <a:rPr lang="en-US" altLang="zh-TW" sz="3200" dirty="0"/>
              <a:t>to </a:t>
            </a:r>
            <a:r>
              <a:rPr lang="en-US" altLang="zh-TW" sz="3200" b="1" dirty="0">
                <a:solidFill>
                  <a:srgbClr val="0000FF"/>
                </a:solidFill>
              </a:rPr>
              <a:t>style05</a:t>
            </a:r>
            <a:r>
              <a:rPr lang="en-US" altLang="zh-TW" sz="3200" b="1" dirty="0"/>
              <a:t> </a:t>
            </a:r>
            <a:r>
              <a:rPr lang="en-US" altLang="zh-TW" sz="3200" dirty="0"/>
              <a:t>we provided 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FEC200-F67B-434B-80BA-B36838EC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24" y="3149157"/>
            <a:ext cx="7584434" cy="20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840602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40501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4259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https://www.wonder-product.com/pages/digital-image</a:t>
            </a:r>
          </a:p>
        </p:txBody>
      </p:sp>
      <p:pic>
        <p:nvPicPr>
          <p:cNvPr id="1030" name="Picture 6" descr="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32" y="1383928"/>
            <a:ext cx="7666903" cy="5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22255" y="2493817"/>
            <a:ext cx="517236" cy="3048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6" idx="3"/>
          </p:cNvCxnSpPr>
          <p:nvPr/>
        </p:nvCxnSpPr>
        <p:spPr>
          <a:xfrm flipV="1">
            <a:off x="4239491" y="2576948"/>
            <a:ext cx="2010392" cy="69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49883" y="1405636"/>
            <a:ext cx="3833452" cy="25013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83" y="3938401"/>
            <a:ext cx="3833452" cy="25544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790873" y="2952748"/>
            <a:ext cx="517236" cy="30480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2" idx="2"/>
          </p:cNvCxnSpPr>
          <p:nvPr/>
        </p:nvCxnSpPr>
        <p:spPr>
          <a:xfrm>
            <a:off x="8049491" y="3257549"/>
            <a:ext cx="364836" cy="67114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249883" y="3950376"/>
            <a:ext cx="3833452" cy="250134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74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42BD6A-D218-4A60-B10E-0D346C952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974" y="1281885"/>
            <a:ext cx="10556052" cy="532769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54D62A0-F5E8-405F-9E3F-375F48E1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96763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45638" cy="5328000"/>
          </a:xfr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7F4A6A2-59EB-49A1-8D9E-2C84BF17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2416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202120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Our Code for </a:t>
            </a:r>
          </a:p>
          <a:p>
            <a:pPr algn="ctr"/>
            <a:r>
              <a:rPr lang="en-US" altLang="zh-TW" sz="6600" b="1" dirty="0"/>
              <a:t>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1061692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10139E-5321-4506-9298-00F70CC8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08" y="2076793"/>
            <a:ext cx="9907984" cy="339859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74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214"/>
            <a:ext cx="10515600" cy="103594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OpenCV (cv2)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3216623"/>
            <a:ext cx="10515600" cy="343234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was developed by Intel Corporation and is free for commercial and research use.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can be used to develop real-time image processing, computer vision, and pattern recognition programs.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pic>
        <p:nvPicPr>
          <p:cNvPr id="1026" name="Picture 2" descr="OpenCV Logo with text svg vers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69" y="209030"/>
            <a:ext cx="2412580" cy="29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C1C843-593F-43AD-8761-4CFE91E6925B}"/>
              </a:ext>
            </a:extLst>
          </p:cNvPr>
          <p:cNvSpPr txBox="1"/>
          <p:nvPr/>
        </p:nvSpPr>
        <p:spPr>
          <a:xfrm>
            <a:off x="838200" y="1970781"/>
            <a:ext cx="8379475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/>
              <a:t>Open Source Computer Vision Library is a cross-platform computer vision library.</a:t>
            </a:r>
          </a:p>
        </p:txBody>
      </p:sp>
    </p:spTree>
    <p:extLst>
      <p:ext uri="{BB962C8B-B14F-4D97-AF65-F5344CB8AC3E}">
        <p14:creationId xmlns:p14="http://schemas.microsoft.com/office/powerpoint/2010/main" val="2302696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54AFAC65-84CD-4ED6-BC81-E1604DEB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Change the Images Display Size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7A4291-5213-4D37-88CE-40838BD7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" y="2726674"/>
            <a:ext cx="10995016" cy="14046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390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Import the Images</a:t>
            </a:r>
            <a:endParaRPr lang="en-US" altLang="zh-TW" dirty="0">
              <a:solidFill>
                <a:srgbClr val="202124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3B23DA9-6FE7-4C96-9803-B0E8D708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766191"/>
          </a:xfrm>
        </p:spPr>
        <p:txBody>
          <a:bodyPr/>
          <a:lstStyle/>
          <a:p>
            <a:r>
              <a:rPr lang="en-US" altLang="zh-TW" sz="3200" b="1" dirty="0" err="1">
                <a:solidFill>
                  <a:srgbClr val="0000FF"/>
                </a:solidFill>
              </a:rPr>
              <a:t>img.imread</a:t>
            </a:r>
            <a:r>
              <a:rPr lang="en-US" altLang="zh-TW" sz="3200" b="1" dirty="0">
                <a:solidFill>
                  <a:srgbClr val="0000FF"/>
                </a:solidFill>
              </a:rPr>
              <a:t>:</a:t>
            </a:r>
            <a:r>
              <a:rPr lang="en-US" altLang="zh-TW" sz="3200" dirty="0"/>
              <a:t> load an image as an array.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C17431-9D20-4C81-803F-011C65CE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34" y="2582571"/>
            <a:ext cx="8920456" cy="3030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019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Display the Imported Images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291099-D11F-4AA1-AA59-112289DF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1588817"/>
            <a:ext cx="3821594" cy="46583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B1D12F-C217-4C2D-B595-483E79606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DBF9BD-C79A-400A-AED8-BFCEEEA9E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B285CA2-C927-422E-AD18-8406E41C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94119"/>
            <a:ext cx="2676181" cy="4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E288C08-966E-4C6C-9ACE-3FF27350C291}"/>
              </a:ext>
            </a:extLst>
          </p:cNvPr>
          <p:cNvSpPr txBox="1">
            <a:spLocks/>
          </p:cNvSpPr>
          <p:nvPr/>
        </p:nvSpPr>
        <p:spPr>
          <a:xfrm>
            <a:off x="8639440" y="2723907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4412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5" name="圓角矩形 19">
            <a:extLst>
              <a:ext uri="{FF2B5EF4-FFF2-40B4-BE49-F238E27FC236}">
                <a16:creationId xmlns:a16="http://schemas.microsoft.com/office/drawing/2014/main" id="{4901C33E-A77B-41B7-AB5B-3A4C92E9956C}"/>
              </a:ext>
            </a:extLst>
          </p:cNvPr>
          <p:cNvSpPr/>
          <p:nvPr/>
        </p:nvSpPr>
        <p:spPr>
          <a:xfrm>
            <a:off x="816934" y="987022"/>
            <a:ext cx="2039722" cy="568841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A43256AB-4A44-4F69-960F-04178A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9036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419F-909D-442D-A7FC-67A1D9C6304F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9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Load Content Image in Grayscale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1B127F-F2DE-42EF-AEA1-8FEBA261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0" y="1961750"/>
            <a:ext cx="2884968" cy="4285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6ADF52-ED7B-48AB-B7BD-17C99183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82" y="3251656"/>
            <a:ext cx="5439534" cy="170521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2201D9E-0B4B-437B-9690-B1D01E5D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06" y="1799936"/>
            <a:ext cx="2775099" cy="1198041"/>
          </a:xfrm>
        </p:spPr>
        <p:txBody>
          <a:bodyPr>
            <a:normAutofit/>
          </a:bodyPr>
          <a:lstStyle/>
          <a:p>
            <a:r>
              <a:rPr lang="en-US" altLang="zh-TW" dirty="0"/>
              <a:t>0 = grayscale</a:t>
            </a:r>
          </a:p>
          <a:p>
            <a:r>
              <a:rPr lang="en-US" altLang="zh-TW" dirty="0"/>
              <a:t>1 = color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4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/>
              <a:t>Grayscale</a:t>
            </a:r>
            <a:r>
              <a:rPr lang="zh-TW" altLang="en-US" sz="5400" b="1" dirty="0"/>
              <a:t> </a:t>
            </a:r>
            <a:r>
              <a:rPr lang="en-US" altLang="zh-TW" sz="5400" b="1" dirty="0"/>
              <a:t>Image</a:t>
            </a:r>
            <a:endParaRPr lang="zh-TW" altLang="en-US" sz="54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B82631-7D7F-4DBF-88F9-C8910C00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776"/>
            <a:ext cx="10515600" cy="103594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Pixels in the grayscale image stored in 8 bits, 0 for darkest to 255 for brightest.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7779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https://medium.com/javarevisited/converting-rgb-image-to-the-grayscale-image-in-java-9e1edc5bd6e7</a:t>
            </a:r>
          </a:p>
        </p:txBody>
      </p:sp>
      <p:pic>
        <p:nvPicPr>
          <p:cNvPr id="3076" name="Picture 4" descr="https://miro.medium.com/max/700/1*euc4RxnNo78LFEGrb-QZ7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1" y="2178050"/>
            <a:ext cx="1184461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97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Operator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187754-8229-4C53-A396-5FBFB4E4E779}"/>
              </a:ext>
            </a:extLst>
          </p:cNvPr>
          <p:cNvCxnSpPr>
            <a:cxnSpLocks/>
          </p:cNvCxnSpPr>
          <p:nvPr/>
        </p:nvCxnSpPr>
        <p:spPr>
          <a:xfrm flipV="1">
            <a:off x="4880346" y="2094610"/>
            <a:ext cx="2339162" cy="109515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4EFF032-040E-42C6-8AF7-68091123AE13}"/>
              </a:ext>
            </a:extLst>
          </p:cNvPr>
          <p:cNvCxnSpPr>
            <a:cxnSpLocks/>
          </p:cNvCxnSpPr>
          <p:nvPr/>
        </p:nvCxnSpPr>
        <p:spPr>
          <a:xfrm>
            <a:off x="4792170" y="4391243"/>
            <a:ext cx="2427338" cy="8360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5810C565-9BC5-4487-8E1B-01D1A236368B}"/>
              </a:ext>
            </a:extLst>
          </p:cNvPr>
          <p:cNvSpPr txBox="1">
            <a:spLocks/>
          </p:cNvSpPr>
          <p:nvPr/>
        </p:nvSpPr>
        <p:spPr>
          <a:xfrm>
            <a:off x="4468334" y="1578767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X</a:t>
            </a:r>
            <a:endParaRPr lang="zh-TW" altLang="en-US" b="1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EDCA5C1-2D29-4351-B54D-B44177555D5B}"/>
              </a:ext>
            </a:extLst>
          </p:cNvPr>
          <p:cNvSpPr txBox="1">
            <a:spLocks/>
          </p:cNvSpPr>
          <p:nvPr/>
        </p:nvSpPr>
        <p:spPr>
          <a:xfrm>
            <a:off x="4607229" y="5449960"/>
            <a:ext cx="2734340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b="1" dirty="0"/>
              <a:t>Sobel operator Y</a:t>
            </a:r>
            <a:endParaRPr lang="zh-TW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9ED439-71A5-4799-8402-ACF03B415BCF}"/>
              </a:ext>
            </a:extLst>
          </p:cNvPr>
          <p:cNvSpPr/>
          <p:nvPr/>
        </p:nvSpPr>
        <p:spPr>
          <a:xfrm>
            <a:off x="14813" y="6550223"/>
            <a:ext cx="3599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https://en.wikipedia.org/wiki/Sobel_operator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4686D7A-5F9C-4F50-A3C4-AE81C49F2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" y="2462784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37B3C5A-140F-47C2-B564-9170FF19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06" y="838650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4EE649A-8D97-44C7-8EA2-52E8AAC34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2" y="3942646"/>
            <a:ext cx="3425774" cy="2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74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Proceed Sobel Operator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009D50-AC86-49DF-AFD7-8CAE1B3C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92" y="1293963"/>
            <a:ext cx="10679016" cy="604305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cv2.hconcat</a:t>
            </a:r>
            <a:r>
              <a:rPr lang="en-US" altLang="zh-TW" b="1" dirty="0"/>
              <a:t>: </a:t>
            </a:r>
            <a:r>
              <a:rPr lang="en-US" altLang="zh-TW" dirty="0"/>
              <a:t>make the images displayed on the </a:t>
            </a:r>
            <a:r>
              <a:rPr lang="en-US" altLang="zh-TW" b="1" dirty="0">
                <a:solidFill>
                  <a:srgbClr val="0000FF"/>
                </a:solidFill>
              </a:rPr>
              <a:t>Colab</a:t>
            </a:r>
            <a:r>
              <a:rPr lang="zh-TW" altLang="en-US" dirty="0"/>
              <a:t> </a:t>
            </a:r>
            <a:r>
              <a:rPr lang="en-US" altLang="zh-TW" dirty="0"/>
              <a:t>better.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BF8724-00FC-4538-A9CA-42BBE825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2" y="3036673"/>
            <a:ext cx="6348782" cy="16943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521302-F374-4FE8-A7D1-DD968247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18" y="2203657"/>
            <a:ext cx="4524870" cy="3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5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171757"/>
            <a:ext cx="11002178" cy="1276528"/>
          </a:xfrm>
        </p:spPr>
        <p:txBody>
          <a:bodyPr>
            <a:normAutofit/>
          </a:bodyPr>
          <a:lstStyle/>
          <a:p>
            <a:r>
              <a:rPr lang="en-US" altLang="zh-TW" dirty="0"/>
              <a:t>Fuse Vertical and Horizontal Edges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36576F-FC95-4B81-BE1D-F90AF12E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1" y="3303300"/>
            <a:ext cx="7160648" cy="1234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0A7D1D-18AB-43B4-BDC6-09F6946F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59" y="1641149"/>
            <a:ext cx="3069570" cy="45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8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B681D91-B4F1-46D6-A441-4EF00F33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Blend Edges into Content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975BD9-C68A-4B57-9BFA-5B767B65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9" y="2856068"/>
            <a:ext cx="7663394" cy="1851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BCB74-FAC9-40C9-A4B8-DB3E81D1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6" y="1462837"/>
            <a:ext cx="3122866" cy="46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59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06264C2-A272-4AC2-B073-3FB7F1F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 Load an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19C016-1306-4DDB-B617-37B1BF99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7" y="1754373"/>
            <a:ext cx="8947166" cy="422112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83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Input Image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7EAAE-6725-481F-8D39-365B7753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1485596"/>
            <a:ext cx="9916632" cy="4822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85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ADC0274C-DF21-43A6-B383-8F3E89E1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 the Output 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E817DB-15FB-4911-8BC8-C4BBCCC5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1605257"/>
            <a:ext cx="9897856" cy="435353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550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C2F16FA-916D-4EFF-A413-104CBE57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to Visualize the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5A07EF-405F-4FBB-A0BD-8E82BA39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84" y="1712562"/>
            <a:ext cx="7195832" cy="34328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846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DFC0C6-33A3-4571-9FB5-43E0DB49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" y="1982199"/>
            <a:ext cx="5772956" cy="31913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8CAD9-5D97-4750-8A1F-0608BF79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69" y="1825148"/>
            <a:ext cx="5250544" cy="3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86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64553579-6709-41AD-B74E-9BE76FE1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Resize the Input Images 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2CD47F-F39E-45F0-8788-95C2DD0D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49" y="1207698"/>
            <a:ext cx="8413900" cy="2587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BBEFF0-C04A-4B05-B1D5-A281623F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67" y="3899921"/>
            <a:ext cx="5932064" cy="28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Pixels in Grayscale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69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https://medium.com/lifeandtech/convert-csv-file-to-images-309b6fdb8c49</a:t>
            </a:r>
          </a:p>
        </p:txBody>
      </p:sp>
      <p:pic>
        <p:nvPicPr>
          <p:cNvPr id="3074" name="Picture 2" descr="https://miro.medium.com/max/1000/1*wOA5BCYEgjarM_pBrMzF8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" y="1376218"/>
            <a:ext cx="12010932" cy="51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96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7" name="圓角矩形 19">
            <a:extLst>
              <a:ext uri="{FF2B5EF4-FFF2-40B4-BE49-F238E27FC236}">
                <a16:creationId xmlns:a16="http://schemas.microsoft.com/office/drawing/2014/main" id="{3C3CDF9C-D4F3-414F-8840-1FA29407CF98}"/>
              </a:ext>
            </a:extLst>
          </p:cNvPr>
          <p:cNvSpPr/>
          <p:nvPr/>
        </p:nvSpPr>
        <p:spPr>
          <a:xfrm>
            <a:off x="3030279" y="1271251"/>
            <a:ext cx="7676708" cy="141878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743838B-4FF9-48A8-AAE8-6E87386D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2020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Function of Style Predict Network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4A6B63-8C6A-49D7-B9DB-F6B1D8A6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1652587"/>
            <a:ext cx="11079121" cy="430590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13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5482780A-75DD-45D3-B243-7A3D78C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Extract Feature from Style Image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91" y="3429000"/>
            <a:ext cx="7382216" cy="3070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8C065B-F5B3-4623-BB57-971D7983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19" y="1525774"/>
            <a:ext cx="9573961" cy="1638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542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EFBCA9-BF22-47E9-9933-7ED2BE0D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6" y="1271251"/>
            <a:ext cx="10555200" cy="5332831"/>
          </a:xfrm>
        </p:spPr>
      </p:pic>
      <p:sp>
        <p:nvSpPr>
          <p:cNvPr id="9" name="圓角矩形 19">
            <a:extLst>
              <a:ext uri="{FF2B5EF4-FFF2-40B4-BE49-F238E27FC236}">
                <a16:creationId xmlns:a16="http://schemas.microsoft.com/office/drawing/2014/main" id="{B077A33F-FDFD-4B22-A131-D659CAB31617}"/>
              </a:ext>
            </a:extLst>
          </p:cNvPr>
          <p:cNvSpPr/>
          <p:nvPr/>
        </p:nvSpPr>
        <p:spPr>
          <a:xfrm>
            <a:off x="2743201" y="2452615"/>
            <a:ext cx="4657060" cy="22576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89E5355-6B50-4B42-8FAE-D6F36016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036638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4096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EFB559EE-3E81-4D0F-989F-DFA5EA85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 of Transfer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001153-14D4-4CC9-93FE-219BAD49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466851"/>
            <a:ext cx="11326806" cy="47536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751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AA133EA-FADD-434E-806B-0EA5FDC3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Generate Output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F1CFAFA-D9BC-4AD8-998C-8CF4098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685"/>
            <a:ext cx="10515602" cy="22019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96CFC-82AD-4F43-AAB8-02073E6F1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68" y="3548628"/>
            <a:ext cx="2032463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2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AEA5D-1B53-4645-B891-CCAEC8A8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77186"/>
            <a:ext cx="11431595" cy="161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FD7B1D-F40C-4AFC-AAC4-FB162634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76" y="3221348"/>
            <a:ext cx="6003850" cy="3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1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3BE55DA-64A1-4686-A087-249BBE19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1" y="3879101"/>
            <a:ext cx="1876758" cy="28423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C02268-DC31-49F9-9727-CFF56009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12" y="1207698"/>
            <a:ext cx="9157376" cy="252837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236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6">
            <a:extLst>
              <a:ext uri="{FF2B5EF4-FFF2-40B4-BE49-F238E27FC236}">
                <a16:creationId xmlns:a16="http://schemas.microsoft.com/office/drawing/2014/main" id="{F962F95B-5683-48E9-A8F9-7DEE3CA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r>
              <a:rPr lang="zh-TW" altLang="en-US" dirty="0"/>
              <a:t> </a:t>
            </a:r>
            <a:r>
              <a:rPr lang="en-US" altLang="zh-TW" dirty="0"/>
              <a:t>(Cont'd)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66251F-76E2-4627-91D2-E578A757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1392320"/>
            <a:ext cx="10790702" cy="23005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79C974-9D34-4E57-A7B4-B9C462A5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0" y="3729275"/>
            <a:ext cx="7985204" cy="29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9BA8B-9A1F-4512-93CE-8CA6A452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80886B-435A-4878-A276-60A15F2E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3"/>
            <a:ext cx="10515600" cy="1801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Find any image from the </a:t>
            </a:r>
            <a:r>
              <a:rPr lang="en-US" altLang="zh-TW" sz="3200" b="1" dirty="0">
                <a:solidFill>
                  <a:srgbClr val="FF0000"/>
                </a:solidFill>
              </a:rPr>
              <a:t>internet</a:t>
            </a:r>
            <a:r>
              <a:rPr lang="en-US" altLang="zh-TW" sz="3200" dirty="0"/>
              <a:t> as </a:t>
            </a:r>
            <a:r>
              <a:rPr lang="en-US" altLang="zh-TW" sz="3200" b="1" dirty="0">
                <a:solidFill>
                  <a:srgbClr val="0000FF"/>
                </a:solidFill>
              </a:rPr>
              <a:t>content image </a:t>
            </a:r>
            <a:r>
              <a:rPr lang="en-US" altLang="zh-TW" sz="3200" dirty="0"/>
              <a:t>or </a:t>
            </a:r>
            <a:r>
              <a:rPr lang="en-US" altLang="zh-TW" sz="3200" b="1" dirty="0">
                <a:solidFill>
                  <a:srgbClr val="0000FF"/>
                </a:solidFill>
              </a:rPr>
              <a:t>style image </a:t>
            </a:r>
            <a:r>
              <a:rPr lang="en-US" altLang="zh-TW" sz="3200" dirty="0"/>
              <a:t>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5AAF4D-2DEB-4A8A-970D-5A03A4F0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4DE7C-36B4-4ED7-BA04-2EACD8C2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91" y="3182005"/>
            <a:ext cx="2368618" cy="23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dirty="0">
                <a:latin typeface="+mn-lt"/>
              </a:rPr>
              <a:t>Colored</a:t>
            </a:r>
            <a:r>
              <a:rPr lang="zh-TW" altLang="en-US" sz="5400" b="1" dirty="0">
                <a:latin typeface="+mn-lt"/>
              </a:rPr>
              <a:t> </a:t>
            </a:r>
            <a:r>
              <a:rPr lang="en-US" altLang="zh-TW" sz="5400" b="1" dirty="0">
                <a:latin typeface="+mn-lt"/>
              </a:rPr>
              <a:t>Image</a:t>
            </a:r>
            <a:endParaRPr lang="zh-TW" altLang="en-US" sz="5400" b="1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9D419F-909D-442D-A7FC-67A1D9C630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813" y="655022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5124" name="Picture 4" descr="透過紅、藍、綠三個單色光的互相調和，可以產出多種不同的色光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21" y="1514042"/>
            <a:ext cx="8712958" cy="49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31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7E2B-C44E-4846-AD31-5BB5EC37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Upload Files to Google Colab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F0F75-672A-4A33-9141-EE8FC2B0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6" y="1626886"/>
            <a:ext cx="5816783" cy="4472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06" y="1626886"/>
            <a:ext cx="5456240" cy="4451428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45689" y="373565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35699" y="2732049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-6599" y="3345366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556159" y="2298383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27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/>
              <a:t>If you are not finish the implementations or exercises in this course, you can send your results (</a:t>
            </a:r>
            <a:r>
              <a:rPr kumimoji="1" lang="en-US" altLang="zh-TW" sz="3200" i="1" dirty="0"/>
              <a:t>.</a:t>
            </a:r>
            <a:r>
              <a:rPr kumimoji="1" lang="en-US" altLang="zh-TW" sz="3200" i="1" dirty="0" err="1"/>
              <a:t>ipynb</a:t>
            </a:r>
            <a:r>
              <a:rPr kumimoji="1" lang="en-US" altLang="zh-TW" sz="3200" i="1" dirty="0"/>
              <a:t> </a:t>
            </a:r>
            <a:r>
              <a:rPr kumimoji="1" lang="en-US" altLang="zh-TW" sz="3200" dirty="0"/>
              <a:t>file) to TAs email: </a:t>
            </a:r>
            <a:r>
              <a:rPr kumimoji="1" lang="en-US" altLang="zh-TW" sz="3200" b="1" dirty="0">
                <a:solidFill>
                  <a:srgbClr val="0000FF"/>
                </a:solidFill>
              </a:rPr>
              <a:t>t106368073@ntut.org.tw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3230090"/>
            <a:ext cx="12192000" cy="575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Thanks for Listening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698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2264733"/>
            <a:ext cx="12192000" cy="193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Style Transfer Model </a:t>
            </a:r>
          </a:p>
          <a:p>
            <a:pPr algn="ctr"/>
            <a:r>
              <a:rPr lang="en-US" altLang="zh-TW" sz="6600" b="1" dirty="0">
                <a:latin typeface="+mn-lt"/>
              </a:rPr>
              <a:t>Training Part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316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424874"/>
            <a:ext cx="12192000" cy="5709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Perceptual Losses for Real-Time Style Transfer and Super-Resolution</a:t>
            </a:r>
          </a:p>
          <a:p>
            <a:pPr algn="ctr"/>
            <a:endParaRPr lang="en-US" altLang="zh-TW" sz="6600" b="1" dirty="0">
              <a:latin typeface="+mn-lt"/>
            </a:endParaRP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51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D5914-3970-42AC-8175-DE1DE7E8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Install Requirements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0AB43-1CD9-4F0C-A652-39161F124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82DB68-44E1-4949-92D8-0C3760041A46}"/>
              </a:ext>
            </a:extLst>
          </p:cNvPr>
          <p:cNvGraphicFramePr>
            <a:graphicFrameLocks noGrp="1"/>
          </p:cNvGraphicFramePr>
          <p:nvPr/>
        </p:nvGraphicFramePr>
        <p:xfrm>
          <a:off x="930876" y="1608073"/>
          <a:ext cx="7117492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7492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!pip install –r requirements.txt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9150251-8C8C-41BF-8E2C-E89B6E2369E6}"/>
              </a:ext>
            </a:extLst>
          </p:cNvPr>
          <p:cNvSpPr/>
          <p:nvPr/>
        </p:nvSpPr>
        <p:spPr>
          <a:xfrm>
            <a:off x="4779101" y="2387843"/>
            <a:ext cx="26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requirements.txt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4CC2EE-C52A-4C5A-87D6-FB754BD4603B}"/>
              </a:ext>
            </a:extLst>
          </p:cNvPr>
          <p:cNvGraphicFramePr>
            <a:graphicFrameLocks noGrp="1"/>
          </p:cNvGraphicFramePr>
          <p:nvPr/>
        </p:nvGraphicFramePr>
        <p:xfrm>
          <a:off x="595460" y="2911063"/>
          <a:ext cx="1100108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108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3753688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torchvision @ https://download.pytorch.org/whl/cu102/torchvision-0.10.0%2Bcu102-cp37-cp37m-linux_x86_64.whl </a:t>
                      </a:r>
                      <a:b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</a:b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torch @ https://download.pytorch.org/whl/cu102/torch-1.9.0%2Bcu102-cp37-cp37m-linux_x86_64.whl</a:t>
                      </a:r>
                    </a:p>
                    <a:p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tensorflow @ file:///tensorflow-2.5.0-cp37-cp37m-linux_x86_64.whl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tensorboard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==2.5.0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keras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==2.4.3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scipy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==1.4.1</a:t>
                      </a:r>
                    </a:p>
                    <a:p>
                      <a:r>
                        <a:rPr lang="en-US" altLang="zh-TW" sz="2800" b="0" dirty="0" err="1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  <a:cs typeface="Courier New" panose="02070309020205020404" pitchFamily="49" charset="0"/>
                        </a:rPr>
                        <a:t>==1.19.5</a:t>
                      </a:r>
                      <a:endParaRPr lang="en-US" altLang="zh-TW" sz="2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681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A5078-2340-49B4-896D-83C4438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Preprocessing Datasets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4C46-DB84-482D-A98C-951CB8F4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DE8E86-C349-408E-80FC-352B5A764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250"/>
              </p:ext>
            </p:extLst>
          </p:nvPr>
        </p:nvGraphicFramePr>
        <p:xfrm>
          <a:off x="0" y="2329401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8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F44369-FE59-4EC5-BF94-877A84947436}"/>
              </a:ext>
            </a:extLst>
          </p:cNvPr>
          <p:cNvGraphicFramePr>
            <a:graphicFrameLocks noGrp="1"/>
          </p:cNvGraphicFramePr>
          <p:nvPr/>
        </p:nvGraphicFramePr>
        <p:xfrm>
          <a:off x="0" y="4809125"/>
          <a:ext cx="12192000" cy="518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!unzip </a:t>
                      </a:r>
                      <a:r>
                        <a:rPr lang="en-US" altLang="zh-TW" sz="2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train2014.zip –d dataset/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8D94595-C00D-47BD-99B7-91DA7F66FC8A}"/>
              </a:ext>
            </a:extLst>
          </p:cNvPr>
          <p:cNvSpPr/>
          <p:nvPr/>
        </p:nvSpPr>
        <p:spPr>
          <a:xfrm>
            <a:off x="0" y="1855642"/>
            <a:ext cx="3301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US" altLang="zh-TW" sz="2800" dirty="0">
                <a:solidFill>
                  <a:srgbClr val="202124"/>
                </a:solidFill>
              </a:rPr>
              <a:t> folder.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A404DBF-90B5-4E97-B900-67A131317E8F}"/>
              </a:ext>
            </a:extLst>
          </p:cNvPr>
          <p:cNvGraphicFramePr>
            <a:graphicFrameLocks noGrp="1"/>
          </p:cNvGraphicFramePr>
          <p:nvPr/>
        </p:nvGraphicFramePr>
        <p:xfrm>
          <a:off x="0" y="3585145"/>
          <a:ext cx="1219200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!curl -O http://images.cocodataset.org/zips/train2014.zip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172091A-DC76-42F6-896E-A104F847FDB5}"/>
              </a:ext>
            </a:extLst>
          </p:cNvPr>
          <p:cNvSpPr/>
          <p:nvPr/>
        </p:nvSpPr>
        <p:spPr>
          <a:xfrm>
            <a:off x="0" y="3133752"/>
            <a:ext cx="8391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Download dataset. (</a:t>
            </a:r>
            <a:r>
              <a:rPr lang="en-US" altLang="zh-TW" sz="2800" dirty="0"/>
              <a:t>COCO 2014 Training images dataset</a:t>
            </a:r>
            <a:r>
              <a:rPr lang="en-US" altLang="zh-TW" sz="2800" dirty="0">
                <a:solidFill>
                  <a:srgbClr val="202124"/>
                </a:solidFill>
              </a:rPr>
              <a:t>)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8CDA97-23A1-4D10-A5C7-693F1A64413F}"/>
              </a:ext>
            </a:extLst>
          </p:cNvPr>
          <p:cNvSpPr/>
          <p:nvPr/>
        </p:nvSpPr>
        <p:spPr>
          <a:xfrm>
            <a:off x="0" y="4339247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02124"/>
                </a:solidFill>
              </a:rPr>
              <a:t>Unzip dataset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5043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EDEA-A15F-4D17-B57F-9B3F36B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Train the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B7FBE-4698-40A7-8BBA-F6DA9F34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E40168B-7B8E-4932-AC97-3974F5717E42}"/>
              </a:ext>
            </a:extLst>
          </p:cNvPr>
          <p:cNvGraphicFramePr>
            <a:graphicFrameLocks noGrp="1"/>
          </p:cNvGraphicFramePr>
          <p:nvPr/>
        </p:nvGraphicFramePr>
        <p:xfrm>
          <a:off x="0" y="1183796"/>
          <a:ext cx="12192000" cy="204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!python3 neural_style/neural_style.py train --dataset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/path/to/train-dataset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--style-image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/path/to/style/image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--save-model-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\</a:t>
                      </a:r>
                    </a:p>
                    <a:p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--checkpoint-model-</a:t>
                      </a:r>
                      <a:r>
                        <a:rPr lang="en-US" altLang="zh-TW" sz="16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dir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/path/to/save-model/folder</a:t>
                      </a:r>
                      <a:r>
                        <a:rPr lang="en-US" altLang="zh-TW" sz="16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--checkpoint-interval 500 \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                                    --content-weight 10e4 \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--epochs 2 \</a:t>
                      </a:r>
                    </a:p>
                    <a:p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--</a:t>
                      </a:r>
                      <a:r>
                        <a:rPr lang="en-US" altLang="zh-TW" sz="1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cuda</a:t>
                      </a:r>
                      <a:r>
                        <a:rPr lang="en-US" altLang="zh-TW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</a:t>
                      </a:r>
                      <a:endParaRPr lang="en-US" altLang="zh-TW" sz="16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5E2FBD8-FC7A-4F2C-8B44-DB140FFD1546}"/>
              </a:ext>
            </a:extLst>
          </p:cNvPr>
          <p:cNvSpPr/>
          <p:nvPr/>
        </p:nvSpPr>
        <p:spPr>
          <a:xfrm>
            <a:off x="0" y="3467507"/>
            <a:ext cx="1219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--dataset: </a:t>
            </a:r>
            <a:r>
              <a:rPr lang="en-US" altLang="zh-TW" sz="2200" dirty="0"/>
              <a:t>Path to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--style-image: </a:t>
            </a:r>
            <a:r>
              <a:rPr lang="en-US" altLang="zh-TW" sz="2200" dirty="0"/>
              <a:t>Path to style-image.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--save-model-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trained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--checkpoint-model-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dir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Path to save the checkpoints.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--checkpoint-interval: </a:t>
            </a:r>
            <a:r>
              <a:rPr lang="en-US" altLang="zh-TW" sz="2200" dirty="0"/>
              <a:t>Number of batches after which a checkpoint of the trained model will be created.</a:t>
            </a:r>
            <a:endParaRPr lang="en-US" altLang="zh-TW" sz="2200" dirty="0">
              <a:solidFill>
                <a:srgbClr val="DE51D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--content-weight: </a:t>
            </a:r>
            <a:r>
              <a:rPr lang="en-US" altLang="zh-TW" sz="2200" dirty="0"/>
              <a:t>Weight for content-loss.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--epochs: </a:t>
            </a:r>
            <a:r>
              <a:rPr lang="en-US" altLang="zh-TW" sz="2200" dirty="0"/>
              <a:t>Number of training 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--</a:t>
            </a:r>
            <a:r>
              <a:rPr lang="en-US" altLang="zh-TW" sz="2200" dirty="0" err="1">
                <a:solidFill>
                  <a:schemeClr val="accent1">
                    <a:lumMod val="75000"/>
                  </a:schemeClr>
                </a:solidFill>
              </a:rPr>
              <a:t>cuda</a:t>
            </a:r>
            <a:r>
              <a:rPr lang="en-US" altLang="zh-TW" sz="2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altLang="zh-TW" sz="2200" dirty="0"/>
              <a:t>Set it to 1 for running on GPU, 0 for CPU.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27259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0" y="997527"/>
            <a:ext cx="12192000" cy="4074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b="1" dirty="0">
                <a:latin typeface="+mn-lt"/>
              </a:rPr>
              <a:t>Our Style Transfer Model</a:t>
            </a:r>
          </a:p>
          <a:p>
            <a:pPr algn="ctr"/>
            <a:r>
              <a:rPr lang="en-US" altLang="zh-TW" sz="6600" b="1" dirty="0">
                <a:latin typeface="+mn-lt"/>
              </a:rPr>
              <a:t>Build Environment</a:t>
            </a:r>
          </a:p>
          <a:p>
            <a:pPr algn="ctr"/>
            <a:r>
              <a:rPr lang="en-US" altLang="zh-TW" sz="6600" b="1" dirty="0">
                <a:latin typeface="+mn-lt"/>
              </a:rPr>
              <a:t>(Train)</a:t>
            </a:r>
            <a:endParaRPr lang="zh-TW" altLang="en-US" sz="6000" b="1" dirty="0">
              <a:latin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898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9197890" y="6492875"/>
            <a:ext cx="2743200" cy="365125"/>
          </a:xfrm>
        </p:spPr>
        <p:txBody>
          <a:bodyPr/>
          <a:lstStyle/>
          <a:p>
            <a:fld id="{8E9D419F-909D-442D-A7FC-67A1D9C6304F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469491"/>
          <a:ext cx="12192000" cy="441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-p log datasets/train datasets/</a:t>
                      </a:r>
                      <a:r>
                        <a:rPr lang="en-US" altLang="zh-TW" sz="2300" b="0" kern="1200" dirty="0" err="1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</a:t>
                      </a:r>
                      <a:r>
                        <a:rPr lang="en-US" altLang="zh-TW" sz="23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datasets/style checkpoints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08890"/>
            <a:ext cx="2826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Python Version: 3.7+</a:t>
            </a:r>
          </a:p>
          <a:p>
            <a:r>
              <a:rPr lang="en-US" altLang="zh-TW" sz="2400" b="1" dirty="0"/>
              <a:t>Use Google Colab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904053"/>
            <a:ext cx="706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log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checkpoints</a:t>
            </a:r>
            <a:r>
              <a:rPr lang="en-US" altLang="zh-TW" sz="2800" dirty="0"/>
              <a:t> directory.</a:t>
            </a:r>
            <a:endParaRPr lang="en-US" altLang="zh-TW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767979"/>
            <a:ext cx="5925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VGG16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240000"/>
            <a:ext cx="6754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Download Inception V3 pre-trained network.</a:t>
            </a:r>
            <a:endParaRPr lang="en-US" altLang="zh-TW" sz="28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21" y="3173965"/>
            <a:ext cx="613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Download Pre-trained Networks.</a:t>
            </a:r>
            <a:endParaRPr lang="en-US" altLang="zh-TW" sz="3600" b="1" i="0" dirty="0">
              <a:solidFill>
                <a:srgbClr val="202124"/>
              </a:solidFill>
              <a:effectLst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5E8B919-7B67-410A-87E8-7249A285BB75}"/>
              </a:ext>
            </a:extLst>
          </p:cNvPr>
          <p:cNvGraphicFramePr>
            <a:graphicFrameLocks noGrp="1"/>
          </p:cNvGraphicFramePr>
          <p:nvPr/>
        </p:nvGraphicFramePr>
        <p:xfrm>
          <a:off x="0" y="4209948"/>
          <a:ext cx="1219200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24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-P checkpoints http://download.tensorflow.org/models/vgg_16_2016_08_28.tar.gz</a:t>
                      </a:r>
                      <a:endParaRPr lang="en-US" altLang="zh-TW" sz="24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9BCF894-1451-4104-94A8-6F5074A9B681}"/>
              </a:ext>
            </a:extLst>
          </p:cNvPr>
          <p:cNvGraphicFramePr>
            <a:graphicFrameLocks noGrp="1"/>
          </p:cNvGraphicFramePr>
          <p:nvPr/>
        </p:nvGraphicFramePr>
        <p:xfrm>
          <a:off x="0" y="5718160"/>
          <a:ext cx="12192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309631746"/>
                    </a:ext>
                  </a:extLst>
                </a:gridCol>
              </a:tblGrid>
              <a:tr h="403722">
                <a:tc>
                  <a:txBody>
                    <a:bodyPr/>
                    <a:lstStyle/>
                    <a:p>
                      <a:r>
                        <a:rPr lang="nb-NO" altLang="zh-TW" sz="1800" b="0" kern="120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!wget </a:t>
                      </a:r>
                      <a:r>
                        <a:rPr lang="nb-NO" altLang="zh-TW" sz="1800" b="0" kern="1200" baseline="0" dirty="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'https://docs.google.com/uc?export=download&amp;id=1H1X_dplTNwWXb2N_1Ji5HnqXKgj2cp2t' -O checkpoints/Inception_v3_224.tgz</a:t>
                      </a:r>
                      <a:endParaRPr lang="en-US" altLang="zh-TW" sz="1800" b="0" kern="1200" dirty="0">
                        <a:solidFill>
                          <a:schemeClr val="lt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1426"/>
                  </a:ext>
                </a:extLst>
              </a:tr>
            </a:tbl>
          </a:graphicData>
        </a:graphic>
      </p:graphicFrame>
      <p:sp>
        <p:nvSpPr>
          <p:cNvPr id="15" name="標題 1">
            <a:extLst>
              <a:ext uri="{FF2B5EF4-FFF2-40B4-BE49-F238E27FC236}">
                <a16:creationId xmlns:a16="http://schemas.microsoft.com/office/drawing/2014/main" id="{8EAF5EAE-E9F3-481E-967B-EF2103B8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78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TW" dirty="0"/>
              <a:t>Build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124699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46873</TotalTime>
  <Words>5852</Words>
  <Application>Microsoft Office PowerPoint</Application>
  <PresentationFormat>寬螢幕</PresentationFormat>
  <Paragraphs>929</Paragraphs>
  <Slides>135</Slides>
  <Notes>132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135</vt:i4>
      </vt:variant>
    </vt:vector>
  </HeadingPairs>
  <TitlesOfParts>
    <vt:vector size="145" baseType="lpstr">
      <vt:lpstr>微軟正黑體</vt:lpstr>
      <vt:lpstr>標楷體</vt:lpstr>
      <vt:lpstr>Arial</vt:lpstr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PowerPoint 簡報</vt:lpstr>
      <vt:lpstr>Outline</vt:lpstr>
      <vt:lpstr>Introduction of Style Transfer</vt:lpstr>
      <vt:lpstr>PowerPoint 簡報</vt:lpstr>
      <vt:lpstr>Convolutional Neural Network (CNN)</vt:lpstr>
      <vt:lpstr>Pixels</vt:lpstr>
      <vt:lpstr>Grayscale Image</vt:lpstr>
      <vt:lpstr>Pixels in Grayscale</vt:lpstr>
      <vt:lpstr>Colored Image</vt:lpstr>
      <vt:lpstr>Colored Image (Cont'd)</vt:lpstr>
      <vt:lpstr>Color Channels</vt:lpstr>
      <vt:lpstr>Convolution Layer</vt:lpstr>
      <vt:lpstr>Convolution Layer</vt:lpstr>
      <vt:lpstr>Kernel</vt:lpstr>
      <vt:lpstr>Convolution</vt:lpstr>
      <vt:lpstr>Convolve Input Image into Feature Map</vt:lpstr>
      <vt:lpstr>Rectified Linear Unit (ReLU)</vt:lpstr>
      <vt:lpstr>Pooling Layer</vt:lpstr>
      <vt:lpstr>Fully Connected Layer</vt:lpstr>
      <vt:lpstr>PowerPoint 簡報</vt:lpstr>
      <vt:lpstr>Style Transfer Model</vt:lpstr>
      <vt:lpstr>Style Transfer Model </vt:lpstr>
      <vt:lpstr>Transfer Network</vt:lpstr>
      <vt:lpstr>Style Transfer Model</vt:lpstr>
      <vt:lpstr>Predict Network</vt:lpstr>
      <vt:lpstr>PowerPoint 簡報</vt:lpstr>
      <vt:lpstr>Perceptual Losses for Real-Time Style Transfer and Super-Resolution</vt:lpstr>
      <vt:lpstr>PowerPoint 簡報</vt:lpstr>
      <vt:lpstr>Implementation</vt:lpstr>
      <vt:lpstr>Implementation (Cont'd)</vt:lpstr>
      <vt:lpstr>Clone Files From The Github Repository</vt:lpstr>
      <vt:lpstr>Important Setting</vt:lpstr>
      <vt:lpstr>Download the Data</vt:lpstr>
      <vt:lpstr>Unpack the Data</vt:lpstr>
      <vt:lpstr>List Files</vt:lpstr>
      <vt:lpstr>List Files (Cont'd)</vt:lpstr>
      <vt:lpstr>Append Directory</vt:lpstr>
      <vt:lpstr>Import Torch and Torchvision </vt:lpstr>
      <vt:lpstr>Import Python Imaging Library </vt:lpstr>
      <vt:lpstr>Import Matplotlib</vt:lpstr>
      <vt:lpstr>Change the Images Display Size</vt:lpstr>
      <vt:lpstr>Determine the Directories</vt:lpstr>
      <vt:lpstr>Display the Imported Image</vt:lpstr>
      <vt:lpstr>Display the Imported Image (Cont'd)</vt:lpstr>
      <vt:lpstr>Running Model on CPU or GPU</vt:lpstr>
      <vt:lpstr>Transform Array to Tensor</vt:lpstr>
      <vt:lpstr>Transform Array to Tensor (Cont'd)</vt:lpstr>
      <vt:lpstr>Transform Array to Tensor (Cont'd)</vt:lpstr>
      <vt:lpstr>Add a New Dimension to the Tensor</vt:lpstr>
      <vt:lpstr>Import Transfer Network and Trained Model</vt:lpstr>
      <vt:lpstr>Import Trained Model into Transfer Network</vt:lpstr>
      <vt:lpstr>Import Network to Device</vt:lpstr>
      <vt:lpstr>Transfer Style to the Content Image</vt:lpstr>
      <vt:lpstr>Process the Output Image</vt:lpstr>
      <vt:lpstr>Process the Output Image (Cont'd)</vt:lpstr>
      <vt:lpstr>Process the Output Image (Cont'd)</vt:lpstr>
      <vt:lpstr>Display the Output Image</vt:lpstr>
      <vt:lpstr>Exercise 1</vt:lpstr>
      <vt:lpstr>PowerPoint 簡報</vt:lpstr>
      <vt:lpstr>Our Style Transfer Model Architecture</vt:lpstr>
      <vt:lpstr>Our Style Transfer Model Architecture</vt:lpstr>
      <vt:lpstr>PowerPoint 簡報</vt:lpstr>
      <vt:lpstr>Import Modules</vt:lpstr>
      <vt:lpstr>OpenCV (cv2)</vt:lpstr>
      <vt:lpstr>Change the Images Display Size</vt:lpstr>
      <vt:lpstr>Import the Images</vt:lpstr>
      <vt:lpstr>Display the Imported Images</vt:lpstr>
      <vt:lpstr>Our Style Transfer Model Architecture</vt:lpstr>
      <vt:lpstr>Load Content Image in Grayscale</vt:lpstr>
      <vt:lpstr>Sobel Operator</vt:lpstr>
      <vt:lpstr>Proceed Sobel Operator</vt:lpstr>
      <vt:lpstr>Fuse Vertical and Horizontal Edges</vt:lpstr>
      <vt:lpstr>Blend Edges into Content Image</vt:lpstr>
      <vt:lpstr>Function to Load an Image</vt:lpstr>
      <vt:lpstr>Resize the Input Image </vt:lpstr>
      <vt:lpstr>Resize the Output Image</vt:lpstr>
      <vt:lpstr>Function to Visualize the Images</vt:lpstr>
      <vt:lpstr>Resize the Input Images</vt:lpstr>
      <vt:lpstr>Resize the Input Images (Cont'd)</vt:lpstr>
      <vt:lpstr>Our Style Transfer Model Architecture</vt:lpstr>
      <vt:lpstr>Function of Style Predict Network</vt:lpstr>
      <vt:lpstr>Extract Feature from Style Image</vt:lpstr>
      <vt:lpstr>Our Style Transfer Model Architecture</vt:lpstr>
      <vt:lpstr>Function of Transfer Network</vt:lpstr>
      <vt:lpstr>Generate Output Image</vt:lpstr>
      <vt:lpstr>Modify Content Weight</vt:lpstr>
      <vt:lpstr>Modify Content Weight (Cont'd)</vt:lpstr>
      <vt:lpstr>Modify Content Weight (Cont'd)</vt:lpstr>
      <vt:lpstr>Exercise 2</vt:lpstr>
      <vt:lpstr>Upload Files to Google Colab</vt:lpstr>
      <vt:lpstr>Send Your Works </vt:lpstr>
      <vt:lpstr>PowerPoint 簡報</vt:lpstr>
      <vt:lpstr>PowerPoint 簡報</vt:lpstr>
      <vt:lpstr>PowerPoint 簡報</vt:lpstr>
      <vt:lpstr>Install Requirements</vt:lpstr>
      <vt:lpstr>Preprocessing Datasets</vt:lpstr>
      <vt:lpstr>Train the Model</vt:lpstr>
      <vt:lpstr>PowerPoint 簡報</vt:lpstr>
      <vt:lpstr>Build Environment</vt:lpstr>
      <vt:lpstr>Unpack Pre-trained Networks</vt:lpstr>
      <vt:lpstr>Download Datasets</vt:lpstr>
      <vt:lpstr>Unpack Datasets</vt:lpstr>
      <vt:lpstr>Unpack Datasets (Cont'd)</vt:lpstr>
      <vt:lpstr>PowerPoint 簡報</vt:lpstr>
      <vt:lpstr>Install slim Module</vt:lpstr>
      <vt:lpstr>Preprocessing Datasets </vt:lpstr>
      <vt:lpstr>Preprocessing Datasets (Cont'd) </vt:lpstr>
      <vt:lpstr>Preprocessing Datasets (Cont'd) </vt:lpstr>
      <vt:lpstr>Train the Model</vt:lpstr>
      <vt:lpstr>PowerPoint 簡報</vt:lpstr>
      <vt:lpstr>Import Modules</vt:lpstr>
      <vt:lpstr>Define Directories</vt:lpstr>
      <vt:lpstr>Function to Process Input Images (1/2)</vt:lpstr>
      <vt:lpstr>Function to Process Input Images (2/2)</vt:lpstr>
      <vt:lpstr>Function to Define Content and Style Weight </vt:lpstr>
      <vt:lpstr>Function to Build a Model</vt:lpstr>
      <vt:lpstr>Training Setup</vt:lpstr>
      <vt:lpstr>Function to Load Checkpoints</vt:lpstr>
      <vt:lpstr>Model Setup</vt:lpstr>
      <vt:lpstr>Entry Point</vt:lpstr>
      <vt:lpstr>Import Modules</vt:lpstr>
      <vt:lpstr>Define Directories</vt:lpstr>
      <vt:lpstr>Function to Load the Checkpoint</vt:lpstr>
      <vt:lpstr>Function to Export the Saved Models (1/5)</vt:lpstr>
      <vt:lpstr>Function to Export the Saved Models (2/5)</vt:lpstr>
      <vt:lpstr>Function to Export the Saved Models (3/5)</vt:lpstr>
      <vt:lpstr>Function to Export the Saved Models (4/5)</vt:lpstr>
      <vt:lpstr>Function to Export the Saved Models (5/5)</vt:lpstr>
      <vt:lpstr>Function to Convert Format of Saved Models</vt:lpstr>
      <vt:lpstr>Function to Resize the Image Size</vt:lpstr>
      <vt:lpstr>Function to Filtered Non-RGB Images</vt:lpstr>
      <vt:lpstr>Files and Paths Setup</vt:lpstr>
      <vt:lpstr>Convert Saved Model to TensorFlow Lite Format</vt:lpstr>
      <vt:lpstr>Function to Convert Saved Models to float32 Format</vt:lpstr>
      <vt:lpstr>Entry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Vincent Tsui</dc:creator>
  <cp:lastModifiedBy>user01</cp:lastModifiedBy>
  <cp:revision>3022</cp:revision>
  <dcterms:created xsi:type="dcterms:W3CDTF">2016-12-25T09:59:25Z</dcterms:created>
  <dcterms:modified xsi:type="dcterms:W3CDTF">2021-11-24T08:14:06Z</dcterms:modified>
</cp:coreProperties>
</file>